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318" r:id="rId3"/>
    <p:sldId id="319" r:id="rId4"/>
    <p:sldId id="320" r:id="rId5"/>
    <p:sldId id="321" r:id="rId6"/>
    <p:sldId id="289" r:id="rId7"/>
    <p:sldId id="258" r:id="rId8"/>
    <p:sldId id="262" r:id="rId9"/>
    <p:sldId id="290" r:id="rId10"/>
    <p:sldId id="292" r:id="rId11"/>
    <p:sldId id="306" r:id="rId12"/>
    <p:sldId id="307" r:id="rId13"/>
    <p:sldId id="316" r:id="rId14"/>
    <p:sldId id="317" r:id="rId15"/>
    <p:sldId id="286" r:id="rId16"/>
    <p:sldId id="314" r:id="rId17"/>
    <p:sldId id="267" r:id="rId18"/>
    <p:sldId id="302" r:id="rId19"/>
    <p:sldId id="315" r:id="rId20"/>
    <p:sldId id="303" r:id="rId21"/>
    <p:sldId id="309" r:id="rId22"/>
    <p:sldId id="295" r:id="rId23"/>
    <p:sldId id="278" r:id="rId2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Χωρίς στυλ, πλέγμα πίνακα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338" autoAdjust="0"/>
  </p:normalViewPr>
  <p:slideViewPr>
    <p:cSldViewPr>
      <p:cViewPr>
        <p:scale>
          <a:sx n="62" d="100"/>
          <a:sy n="62" d="100"/>
        </p:scale>
        <p:origin x="154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4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32722-8A69-4A5B-948B-34DA4476DE39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039B2-313A-4E8C-93D0-D182085CF0AF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36312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9B3E606F-3E6F-4D9B-A96D-D1C0F954913E}" type="slidenum">
              <a:rPr lang="el-GR" smtClean="0"/>
              <a:pPr eaLnBrk="1" hangingPunct="1">
                <a:defRPr/>
              </a:pPr>
              <a:t>11</a:t>
            </a:fld>
            <a:endParaRPr lang="el-GR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976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039B2-313A-4E8C-93D0-D182085CF0AF}" type="slidenum">
              <a:rPr lang="el-GR" smtClean="0"/>
              <a:pPr/>
              <a:t>23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165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E7B1E9E-C2B7-405F-BAD0-0BEA348FB45E}" type="slidenum">
              <a:rPr lang="el-GR" smtClean="0"/>
              <a:pPr eaLnBrk="1" hangingPunct="1">
                <a:defRPr/>
              </a:pPr>
              <a:t>12</a:t>
            </a:fld>
            <a:endParaRPr lang="el-GR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457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854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246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l-GR" smtClean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DAE8EA-F907-4626-96B9-B538F51916FE}" type="slidenum">
              <a:rPr lang="el-GR" smtClean="0"/>
              <a:pPr>
                <a:defRPr/>
              </a:pPr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2160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E6CD75C-1771-43B7-9E2C-34B266341A46}" type="slidenum">
              <a:rPr lang="el-GR" smtClean="0"/>
              <a:pPr eaLnBrk="1" hangingPunct="1">
                <a:defRPr/>
              </a:pPr>
              <a:t>18</a:t>
            </a:fld>
            <a:endParaRPr lang="el-GR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329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3F40861-5C7F-47DF-96B3-6B56B8818A60}" type="slidenum">
              <a:rPr lang="el-GR" smtClean="0"/>
              <a:pPr eaLnBrk="1" hangingPunct="1">
                <a:defRPr/>
              </a:pPr>
              <a:t>19</a:t>
            </a:fld>
            <a:endParaRPr lang="el-GR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331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DFC5BE38-85CB-4210-8126-67A7936610D5}" type="slidenum">
              <a:rPr lang="el-GR" smtClean="0"/>
              <a:pPr eaLnBrk="1" hangingPunct="1">
                <a:defRPr/>
              </a:pPr>
              <a:t>20</a:t>
            </a:fld>
            <a:endParaRPr lang="el-GR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215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AB40DDE1-D887-437B-9BA9-5175745864BA}" type="slidenum">
              <a:rPr lang="el-GR" smtClean="0"/>
              <a:pPr eaLnBrk="1" hangingPunct="1">
                <a:defRPr/>
              </a:pPr>
              <a:t>21</a:t>
            </a:fld>
            <a:endParaRPr lang="el-GR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l-GR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728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Θέση ημερομηνίας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17" name="Θέση υποσέλιδου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29" name="Θέση αριθμού διαφάνειας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2" name="Ορθογώνιο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Ορθογώνιο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Ορθογώνιο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Ορθογώνιο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Ορθογώνιο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Τίτλος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9" name="Υπότιτλος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Στυλ κύριου υπότιτλου</a:t>
            </a:r>
            <a:endParaRPr kumimoji="0" lang="en-US"/>
          </a:p>
        </p:txBody>
      </p:sp>
      <p:sp>
        <p:nvSpPr>
          <p:cNvPr id="56" name="Ορθογώνιο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Ορθογώνιο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Ορθογώνιο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Ορθογώνιο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 dirty="0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Ελεύθερη σχεδίαση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Ελεύθερη σχεδίαση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Ελεύθερη σχεδίαση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Ελεύθερη σχεδίαση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Ελεύθερη σχεδίαση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Ελεύθερη σχεδίαση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Ελεύθερη σχεδίαση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Ελεύθερη σχεδίαση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Ελεύθερη σχεδίαση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Ελεύθερη σχεδίαση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Ελεύθερη σχεδίαση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Ελεύθερη σχεδίαση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Ελεύθερη σχεδίαση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Ελεύθερη σχεδίαση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Ελεύθερη σχεδίαση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7" name="Ορθογώνιο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8" name="Ορθογώνιο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Ορθογώνιο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Ορθογώνιο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Ορθογώνιο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Ορθογώνιο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Ορθογώνιο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5" name="Θέση περιεχομένου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16" name="Ορθογώνιο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Ορθογώνιο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Ορθογώνιο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Ορθογώνιο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Ορθογώνιο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Ορθογώνιο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Ορθογώνιο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Ορθογώνιο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Ορθογώνιο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l-GR" smtClean="0"/>
              <a:t>Στυλ υποδείγματος κειμένου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Ορθογώνιο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Ευθεία γραμμή σύνδεσης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Ομάδα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Ευθεία γραμμή σύνδεσης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Ευθεία γραμμή σύνδεσης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Ευθεία γραμμή σύνδεσης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Τίτλος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</p:txBody>
      </p:sp>
      <p:grpSp>
        <p:nvGrpSpPr>
          <p:cNvPr id="14" name="Ομάδα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Ευθεία γραμμή σύνδεσης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Ευθεία γραμμή σύνδεσης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Ευθεία γραμμή σύνδεσης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Ομάδα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Ευθεία γραμμή σύνδεσης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Ευθεία γραμμή σύνδεσης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Ευθεία γραμμή σύνδεσης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Ορθογώνιο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Ορθογώνιο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Ορθογώνιο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Ορθογώνιο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Ορθογώνιο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Ορθογώνιο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Ορθογώνιο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Ορθογώνιο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Ορθογώνιο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Θέση τίτλου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l-GR" smtClean="0"/>
              <a:t>Στυλ κύριου τίτλου</a:t>
            </a:r>
            <a:endParaRPr kumimoji="0" lang="en-US"/>
          </a:p>
        </p:txBody>
      </p:sp>
      <p:sp>
        <p:nvSpPr>
          <p:cNvPr id="13" name="Θέση κειμένου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Στυλ υποδείγματος κειμένου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14" name="Θέση ημερομηνίας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CEE4908-10E0-4B96-8479-383D8F0E31D8}" type="datetimeFigureOut">
              <a:rPr lang="el-GR" smtClean="0"/>
              <a:pPr/>
              <a:t>22/10/2018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23" name="Θέση αριθμού διαφάνειας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5673E2D-4B56-4BCC-A6B3-8F6C7882931E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penstreetmap.org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reenr.co/" TargetMode="External"/><Relationship Id="rId3" Type="http://schemas.openxmlformats.org/officeDocument/2006/relationships/hyperlink" Target="http://camstudio.org/" TargetMode="External"/><Relationship Id="rId7" Type="http://schemas.openxmlformats.org/officeDocument/2006/relationships/hyperlink" Target="http://www.adobe.com/products/captivate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echsmith.com/camtasia/" TargetMode="External"/><Relationship Id="rId5" Type="http://schemas.openxmlformats.org/officeDocument/2006/relationships/hyperlink" Target="http://www.techsmith.com/jing/" TargetMode="External"/><Relationship Id="rId4" Type="http://schemas.openxmlformats.org/officeDocument/2006/relationships/hyperlink" Target="http://www.debugmode.com/wink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chsmith.com/camtasia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voki.com/classroom/" TargetMode="External"/><Relationship Id="rId13" Type="http://schemas.openxmlformats.org/officeDocument/2006/relationships/hyperlink" Target="http://www.dipity.com/" TargetMode="External"/><Relationship Id="rId3" Type="http://schemas.openxmlformats.org/officeDocument/2006/relationships/hyperlink" Target="http://www.clpgh.org/kids/storymaker/embed.cfm" TargetMode="External"/><Relationship Id="rId7" Type="http://schemas.openxmlformats.org/officeDocument/2006/relationships/hyperlink" Target="http://www.mixbook.com/edu" TargetMode="External"/><Relationship Id="rId12" Type="http://schemas.openxmlformats.org/officeDocument/2006/relationships/hyperlink" Target="http://www.xtranormal.com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orybird.com/" TargetMode="External"/><Relationship Id="rId11" Type="http://schemas.openxmlformats.org/officeDocument/2006/relationships/hyperlink" Target="http://www.animoto.com/" TargetMode="External"/><Relationship Id="rId5" Type="http://schemas.openxmlformats.org/officeDocument/2006/relationships/hyperlink" Target="http://www.glogster.com/" TargetMode="External"/><Relationship Id="rId15" Type="http://schemas.openxmlformats.org/officeDocument/2006/relationships/hyperlink" Target="http://cogdogroo.wikispaces.com/StoryTools" TargetMode="External"/><Relationship Id="rId10" Type="http://schemas.openxmlformats.org/officeDocument/2006/relationships/hyperlink" Target="http://www.zooburst.com/index.php" TargetMode="External"/><Relationship Id="rId4" Type="http://schemas.openxmlformats.org/officeDocument/2006/relationships/hyperlink" Target="http://www.kerpoof.com/" TargetMode="External"/><Relationship Id="rId9" Type="http://schemas.openxmlformats.org/officeDocument/2006/relationships/hyperlink" Target="http://www.microsoft.com/photostory" TargetMode="External"/><Relationship Id="rId14" Type="http://schemas.openxmlformats.org/officeDocument/2006/relationships/hyperlink" Target="http://karenbrooksucboces.blogspot.com/2011/03/digital-storytelling-highlights-of.html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ipity.com/" TargetMode="Externa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logster.com/" TargetMode="External"/><Relationship Id="rId5" Type="http://schemas.openxmlformats.org/officeDocument/2006/relationships/image" Target="../media/image11.png"/><Relationship Id="rId10" Type="http://schemas.openxmlformats.org/officeDocument/2006/relationships/hyperlink" Target="http://padlet.com/" TargetMode="External"/><Relationship Id="rId4" Type="http://schemas.openxmlformats.org/officeDocument/2006/relationships/hyperlink" Target="http://storybird.com/" TargetMode="Externa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tstripsforschools.com/" TargetMode="External"/><Relationship Id="rId13" Type="http://schemas.openxmlformats.org/officeDocument/2006/relationships/hyperlink" Target="http://www.toondoo.com/" TargetMode="External"/><Relationship Id="rId18" Type="http://schemas.openxmlformats.org/officeDocument/2006/relationships/hyperlink" Target="http://goanimate.com/" TargetMode="External"/><Relationship Id="rId3" Type="http://schemas.openxmlformats.org/officeDocument/2006/relationships/hyperlink" Target="http://www.nfx.com/dcc.html" TargetMode="External"/><Relationship Id="rId7" Type="http://schemas.openxmlformats.org/officeDocument/2006/relationships/hyperlink" Target="http://www.comicstripcreator.org/" TargetMode="External"/><Relationship Id="rId12" Type="http://schemas.openxmlformats.org/officeDocument/2006/relationships/hyperlink" Target="http://www.pixton.com/" TargetMode="External"/><Relationship Id="rId17" Type="http://schemas.openxmlformats.org/officeDocument/2006/relationships/hyperlink" Target="http://www.voki.com/" TargetMode="External"/><Relationship Id="rId2" Type="http://schemas.openxmlformats.org/officeDocument/2006/relationships/image" Target="../media/image14.png"/><Relationship Id="rId16" Type="http://schemas.openxmlformats.org/officeDocument/2006/relationships/hyperlink" Target="http://www.zwinky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arfield.com/fungames/comiccreator.html" TargetMode="External"/><Relationship Id="rId11" Type="http://schemas.openxmlformats.org/officeDocument/2006/relationships/hyperlink" Target="http://www.dinospike.com/comic-strips/detail/Wolfie204356/" TargetMode="External"/><Relationship Id="rId5" Type="http://schemas.openxmlformats.org/officeDocument/2006/relationships/hyperlink" Target="http://www.readwritethink.org/files/resources/interactives/comic/" TargetMode="External"/><Relationship Id="rId15" Type="http://schemas.openxmlformats.org/officeDocument/2006/relationships/hyperlink" Target="http://www.comiclife.com/" TargetMode="External"/><Relationship Id="rId10" Type="http://schemas.openxmlformats.org/officeDocument/2006/relationships/hyperlink" Target="http://www.bam.gov/sub_yourlife/yourlife_comiccreator.html" TargetMode="External"/><Relationship Id="rId4" Type="http://schemas.openxmlformats.org/officeDocument/2006/relationships/hyperlink" Target="http://www.makebeliefscomix.com/" TargetMode="External"/><Relationship Id="rId9" Type="http://schemas.openxmlformats.org/officeDocument/2006/relationships/hyperlink" Target="http://superherosquad.marvel.com/" TargetMode="External"/><Relationship Id="rId14" Type="http://schemas.openxmlformats.org/officeDocument/2006/relationships/hyperlink" Target="http://bitstrips.com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ixton.com/" TargetMode="External"/><Relationship Id="rId3" Type="http://schemas.openxmlformats.org/officeDocument/2006/relationships/hyperlink" Target="http://www.garfield.com/fungames/comiccreator.html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icstripcreator.org/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zunal.com/webquest.php?w=108595" TargetMode="External"/><Relationship Id="rId2" Type="http://schemas.openxmlformats.org/officeDocument/2006/relationships/hyperlink" Target="http://webquestewaste.wix.com/e-waste#!intriduction-st/cjg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iculate.com/" TargetMode="External"/><Relationship Id="rId3" Type="http://schemas.openxmlformats.org/officeDocument/2006/relationships/hyperlink" Target="http://www.courselab.com/" TargetMode="External"/><Relationship Id="rId7" Type="http://schemas.openxmlformats.org/officeDocument/2006/relationships/hyperlink" Target="http://www.trivantis.com/uk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dutu.com/" TargetMode="External"/><Relationship Id="rId11" Type="http://schemas.openxmlformats.org/officeDocument/2006/relationships/hyperlink" Target="http://www.ispringsolutions.com/" TargetMode="External"/><Relationship Id="rId5" Type="http://schemas.openxmlformats.org/officeDocument/2006/relationships/hyperlink" Target="http://exelearning.org/wiki" TargetMode="External"/><Relationship Id="rId10" Type="http://schemas.openxmlformats.org/officeDocument/2006/relationships/hyperlink" Target="http://www.quicklessons.com/" TargetMode="External"/><Relationship Id="rId4" Type="http://schemas.openxmlformats.org/officeDocument/2006/relationships/hyperlink" Target="https://www.microsoft.com/learning/en/us/training/lcds.aspx" TargetMode="External"/><Relationship Id="rId9" Type="http://schemas.openxmlformats.org/officeDocument/2006/relationships/hyperlink" Target="http://www.raptivity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assmarker.com/" TargetMode="External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://www.questionmark.com/" TargetMode="External"/><Relationship Id="rId4" Type="http://schemas.openxmlformats.org/officeDocument/2006/relationships/hyperlink" Target="http://yacapaca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metoast.com/" TargetMode="External"/><Relationship Id="rId2" Type="http://schemas.openxmlformats.org/officeDocument/2006/relationships/hyperlink" Target="http://timeglider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s://elearningindustry.com/top-10-free-timeline-creation-tools-for-teachers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opbox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kydrive.live.com/" TargetMode="External"/><Relationship Id="rId5" Type="http://schemas.openxmlformats.org/officeDocument/2006/relationships/hyperlink" Target="https://www.icloud.com/" TargetMode="External"/><Relationship Id="rId4" Type="http://schemas.openxmlformats.org/officeDocument/2006/relationships/hyperlink" Target="https://accounts.google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xmind.net/" TargetMode="External"/><Relationship Id="rId3" Type="http://schemas.openxmlformats.org/officeDocument/2006/relationships/hyperlink" Target="https://www.jasondavies.com/wordcloud/" TargetMode="External"/><Relationship Id="rId7" Type="http://schemas.openxmlformats.org/officeDocument/2006/relationships/hyperlink" Target="http://vue.tufts.edu/" TargetMode="External"/><Relationship Id="rId2" Type="http://schemas.openxmlformats.org/officeDocument/2006/relationships/hyperlink" Target="https://www.wordcloud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map.ihmc.us/" TargetMode="External"/><Relationship Id="rId5" Type="http://schemas.openxmlformats.org/officeDocument/2006/relationships/hyperlink" Target="http://www.tagxedo.com/" TargetMode="External"/><Relationship Id="rId4" Type="http://schemas.openxmlformats.org/officeDocument/2006/relationships/hyperlink" Target="http://www.wordle.net/create" TargetMode="External"/><Relationship Id="rId9" Type="http://schemas.openxmlformats.org/officeDocument/2006/relationships/hyperlink" Target="http://freemind.sourceforge.net/wiki/index.php/Main_Pag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rveymonkey.gr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rtualiteach.com/single-post/2017/08/20/10-amazing-virtual-museum-tours" TargetMode="External"/><Relationship Id="rId2" Type="http://schemas.openxmlformats.org/officeDocument/2006/relationships/hyperlink" Target="https://artsandculture.google.com/theme/igKSKBBnEBSGK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vr.google.com/tourcreato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8136904" cy="1975104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en-US" sz="3200" cap="none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</a:rPr>
              <a:t>ICT tools in our classroom </a:t>
            </a:r>
            <a:br>
              <a:rPr lang="en-US" sz="3200" cap="none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</a:rPr>
            </a:br>
            <a:r>
              <a:rPr lang="en-US" sz="2400" cap="none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</a:rPr>
              <a:t>(example: cultural heritage)</a:t>
            </a:r>
            <a:endParaRPr lang="el-GR" cap="none" dirty="0">
              <a:solidFill>
                <a:schemeClr val="accent1"/>
              </a:solidFill>
              <a:effectLst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2736304" y="4797152"/>
            <a:ext cx="601216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65000"/>
                  </a:schemeClr>
                </a:solidFill>
              </a:rPr>
              <a:t>Ioanna Ravani</a:t>
            </a:r>
            <a:endParaRPr lang="el-GR" sz="2000" b="1" dirty="0" smtClean="0">
              <a:solidFill>
                <a:schemeClr val="tx1">
                  <a:lumMod val="65000"/>
                </a:schemeClr>
              </a:solidFill>
            </a:endParaRPr>
          </a:p>
          <a:p>
            <a:pPr algn="r"/>
            <a:r>
              <a:rPr lang="en-US" sz="1600" dirty="0" smtClean="0"/>
              <a:t>MSc Informatics</a:t>
            </a:r>
          </a:p>
          <a:p>
            <a:pPr algn="r"/>
            <a:r>
              <a:rPr lang="en-US" sz="1600" dirty="0" smtClean="0"/>
              <a:t>Deputy in Environmental Education Center</a:t>
            </a:r>
            <a:br>
              <a:rPr lang="en-US" sz="1600" dirty="0" smtClean="0"/>
            </a:br>
            <a:r>
              <a:rPr lang="en-US" sz="1600" dirty="0"/>
              <a:t> </a:t>
            </a:r>
            <a:r>
              <a:rPr lang="en-US" sz="1600" dirty="0" smtClean="0"/>
              <a:t>Coordinator in Cultural </a:t>
            </a:r>
            <a:r>
              <a:rPr lang="en-US" sz="1600" dirty="0"/>
              <a:t>heritage projects</a:t>
            </a:r>
            <a:endParaRPr lang="el-GR" sz="1600" dirty="0" smtClean="0"/>
          </a:p>
        </p:txBody>
      </p:sp>
    </p:spTree>
    <p:extLst>
      <p:ext uri="{BB962C8B-B14F-4D97-AF65-F5344CB8AC3E}">
        <p14:creationId xmlns:p14="http://schemas.microsoft.com/office/powerpoint/2010/main" val="35888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32760"/>
          </a:xfrm>
        </p:spPr>
        <p:txBody>
          <a:bodyPr/>
          <a:lstStyle/>
          <a:p>
            <a:r>
              <a:rPr lang="en-US" dirty="0"/>
              <a:t>Coordinates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Distance </a:t>
            </a:r>
            <a:r>
              <a:rPr lang="en-US" dirty="0"/>
              <a:t>calculators 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914400" y="1844824"/>
            <a:ext cx="7772400" cy="4510736"/>
          </a:xfrm>
        </p:spPr>
        <p:txBody>
          <a:bodyPr>
            <a:normAutofit/>
          </a:bodyPr>
          <a:lstStyle/>
          <a:p>
            <a:pPr marL="68580" indent="0">
              <a:buNone/>
            </a:pPr>
            <a:endParaRPr lang="el-GR" dirty="0" smtClean="0"/>
          </a:p>
          <a:p>
            <a:r>
              <a:rPr lang="en-US" dirty="0" smtClean="0"/>
              <a:t>GPS</a:t>
            </a:r>
            <a:endParaRPr lang="el-GR" dirty="0" smtClean="0"/>
          </a:p>
          <a:p>
            <a:r>
              <a:rPr lang="en-US" dirty="0" smtClean="0"/>
              <a:t>Google </a:t>
            </a:r>
            <a:r>
              <a:rPr lang="en-US" dirty="0" smtClean="0"/>
              <a:t>Earth</a:t>
            </a:r>
            <a:endParaRPr lang="el-GR" dirty="0" smtClean="0"/>
          </a:p>
          <a:p>
            <a:r>
              <a:rPr lang="en-US" dirty="0" smtClean="0"/>
              <a:t>Maps</a:t>
            </a:r>
            <a:endParaRPr lang="el-GR" dirty="0" smtClean="0"/>
          </a:p>
          <a:p>
            <a:pPr lvl="1"/>
            <a:r>
              <a:rPr lang="en-US" dirty="0" smtClean="0"/>
              <a:t>Google maps</a:t>
            </a:r>
            <a:endParaRPr lang="el-GR" dirty="0" smtClean="0"/>
          </a:p>
          <a:p>
            <a:pPr lvl="1"/>
            <a:r>
              <a:rPr lang="el-GR" dirty="0" err="1" smtClean="0"/>
              <a:t>OpenStreetMap</a:t>
            </a:r>
            <a:r>
              <a:rPr lang="el-GR" dirty="0" smtClean="0"/>
              <a:t> </a:t>
            </a:r>
            <a:r>
              <a:rPr lang="el-GR" dirty="0"/>
              <a:t>(</a:t>
            </a:r>
            <a:r>
              <a:rPr lang="el-GR" dirty="0">
                <a:hlinkClick r:id="rId2"/>
              </a:rPr>
              <a:t>http://</a:t>
            </a:r>
            <a:r>
              <a:rPr lang="el-GR" dirty="0" smtClean="0">
                <a:hlinkClick r:id="rId2"/>
              </a:rPr>
              <a:t>www.openstreetmap.org</a:t>
            </a:r>
            <a:r>
              <a:rPr lang="el-GR" dirty="0" smtClean="0"/>
              <a:t>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9746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788"/>
            <a:ext cx="8229600" cy="776287"/>
          </a:xfrm>
        </p:spPr>
        <p:txBody>
          <a:bodyPr/>
          <a:lstStyle/>
          <a:p>
            <a:r>
              <a:rPr lang="en-US" sz="4000" dirty="0" smtClean="0"/>
              <a:t>Video tutorial makers</a:t>
            </a:r>
            <a:br>
              <a:rPr lang="en-US" sz="4000" dirty="0" smtClean="0"/>
            </a:br>
            <a:r>
              <a:rPr lang="en-US" sz="4000" dirty="0" smtClean="0"/>
              <a:t>(</a:t>
            </a:r>
            <a:r>
              <a:rPr lang="en-US" sz="3200" b="1" dirty="0" smtClean="0"/>
              <a:t>Screen Recorders </a:t>
            </a:r>
            <a:r>
              <a:rPr lang="en-US" sz="3200" b="1" dirty="0"/>
              <a:t>and Video </a:t>
            </a:r>
            <a:r>
              <a:rPr lang="en-US" sz="3200" b="1" dirty="0" smtClean="0"/>
              <a:t>Editors)</a:t>
            </a:r>
            <a:endParaRPr lang="en-US" sz="40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5450" y="1988840"/>
            <a:ext cx="8718550" cy="4264322"/>
          </a:xfrm>
        </p:spPr>
        <p:txBody>
          <a:bodyPr/>
          <a:lstStyle/>
          <a:p>
            <a:pPr eaLnBrk="1" hangingPunct="1"/>
            <a:r>
              <a:rPr lang="en-US" dirty="0" err="1" smtClean="0"/>
              <a:t>CamStudio</a:t>
            </a:r>
            <a:r>
              <a:rPr lang="en-US" dirty="0" smtClean="0"/>
              <a:t> (free)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3"/>
              </a:rPr>
              <a:t>http://camstudio.org/</a:t>
            </a:r>
            <a:r>
              <a:rPr lang="en-US" sz="2000" dirty="0" smtClean="0"/>
              <a:t>) </a:t>
            </a:r>
          </a:p>
          <a:p>
            <a:pPr eaLnBrk="1" hangingPunct="1"/>
            <a:r>
              <a:rPr lang="el-GR" dirty="0" err="1" smtClean="0"/>
              <a:t>Wink</a:t>
            </a:r>
            <a:r>
              <a:rPr lang="en-US" dirty="0" smtClean="0"/>
              <a:t> (free)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4"/>
              </a:rPr>
              <a:t>http://www.debugmode.com/wink/</a:t>
            </a:r>
            <a:r>
              <a:rPr lang="en-US" sz="2000" dirty="0" smtClean="0"/>
              <a:t>)</a:t>
            </a:r>
            <a:endParaRPr lang="el-GR" sz="2000" dirty="0" smtClean="0"/>
          </a:p>
          <a:p>
            <a:pPr eaLnBrk="1" hangingPunct="1"/>
            <a:r>
              <a:rPr lang="en-US" dirty="0" smtClean="0"/>
              <a:t>Jing (free) </a:t>
            </a:r>
            <a:r>
              <a:rPr lang="en-US" sz="2000" dirty="0" smtClean="0"/>
              <a:t>(</a:t>
            </a:r>
            <a:r>
              <a:rPr lang="el-GR" sz="2000" dirty="0" smtClean="0">
                <a:hlinkClick r:id="rId5"/>
              </a:rPr>
              <a:t>http://www.techsmith.com/jing/</a:t>
            </a:r>
            <a:r>
              <a:rPr lang="en-US" sz="2000" dirty="0" smtClean="0"/>
              <a:t>) </a:t>
            </a:r>
          </a:p>
          <a:p>
            <a:pPr eaLnBrk="1" hangingPunct="1"/>
            <a:r>
              <a:rPr lang="el-GR" dirty="0" err="1" smtClean="0"/>
              <a:t>Camtasia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el-GR" sz="2000" dirty="0" smtClean="0">
                <a:hlinkClick r:id="rId6"/>
              </a:rPr>
              <a:t>http://www.techsmith.com/camtasia/</a:t>
            </a:r>
            <a:r>
              <a:rPr lang="en-US" sz="2000" dirty="0" smtClean="0"/>
              <a:t>)</a:t>
            </a:r>
          </a:p>
          <a:p>
            <a:pPr eaLnBrk="1" hangingPunct="1"/>
            <a:r>
              <a:rPr lang="en-US" dirty="0" smtClean="0"/>
              <a:t>Adobe Captivate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7"/>
              </a:rPr>
              <a:t>http://www.adobe.com/products/captivate.html</a:t>
            </a:r>
            <a:r>
              <a:rPr lang="en-US" sz="2000" dirty="0" smtClean="0"/>
              <a:t>)</a:t>
            </a:r>
          </a:p>
          <a:p>
            <a:r>
              <a:rPr lang="en-US" dirty="0" err="1" smtClean="0"/>
              <a:t>Screenr</a:t>
            </a:r>
            <a:r>
              <a:rPr lang="en-US" dirty="0" smtClean="0"/>
              <a:t> (free) </a:t>
            </a:r>
            <a:r>
              <a:rPr lang="en-US" sz="2000" dirty="0" smtClean="0"/>
              <a:t>(</a:t>
            </a:r>
            <a:r>
              <a:rPr lang="el-GR" sz="2000" dirty="0" smtClean="0">
                <a:hlinkClick r:id="rId8"/>
              </a:rPr>
              <a:t>http://</a:t>
            </a:r>
            <a:r>
              <a:rPr lang="el-GR" sz="2000" dirty="0" smtClean="0">
                <a:hlinkClick r:id="rId8"/>
              </a:rPr>
              <a:t>www.screenr.co/</a:t>
            </a:r>
            <a:r>
              <a:rPr lang="en-US" sz="2000" dirty="0" smtClean="0"/>
              <a:t>)</a:t>
            </a:r>
            <a:endParaRPr lang="en-US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60338"/>
            <a:ext cx="8507413" cy="630237"/>
          </a:xfrm>
        </p:spPr>
        <p:txBody>
          <a:bodyPr/>
          <a:lstStyle/>
          <a:p>
            <a:pPr eaLnBrk="1" hangingPunct="1"/>
            <a:r>
              <a:rPr lang="en-GB" sz="3200" dirty="0" err="1" smtClean="0"/>
              <a:t>Camtasia</a:t>
            </a:r>
            <a:r>
              <a:rPr lang="en-GB" sz="3200" dirty="0" smtClean="0"/>
              <a:t> </a:t>
            </a:r>
            <a:r>
              <a:rPr lang="en-GB" sz="2400" dirty="0" smtClean="0">
                <a:hlinkClick r:id="rId3"/>
              </a:rPr>
              <a:t>http://www.techsmith.com/camtasia/</a:t>
            </a:r>
            <a:r>
              <a:rPr lang="en-GB" sz="2400" dirty="0" smtClean="0"/>
              <a:t> </a:t>
            </a:r>
            <a:endParaRPr lang="en-GB" sz="3200" dirty="0" smtClean="0"/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980728"/>
            <a:ext cx="7092280" cy="499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Digital story</a:t>
            </a:r>
            <a:br>
              <a:rPr lang="en-US" sz="3600" dirty="0" smtClean="0"/>
            </a:br>
            <a:r>
              <a:rPr lang="en-US" sz="3600" b="1" dirty="0"/>
              <a:t/>
            </a:r>
            <a:br>
              <a:rPr lang="en-US" sz="3600" b="1" dirty="0"/>
            </a:br>
            <a:endParaRPr lang="el-GR" sz="3600" dirty="0" smtClean="0"/>
          </a:p>
        </p:txBody>
      </p:sp>
      <p:sp>
        <p:nvSpPr>
          <p:cNvPr id="22531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Photo Album, Multimedia Poster, Picture eBook, Multimedia Story Book, Voice Cartoons, Digital TimeLine, Animation</a:t>
            </a:r>
          </a:p>
          <a:p>
            <a:pPr lvl="1"/>
            <a:r>
              <a:rPr lang="en-US" sz="1600" dirty="0" smtClean="0"/>
              <a:t>My </a:t>
            </a:r>
            <a:r>
              <a:rPr lang="en-US" sz="1600" dirty="0" err="1" smtClean="0"/>
              <a:t>Storymaker</a:t>
            </a:r>
            <a:r>
              <a:rPr lang="el-GR" sz="1600" dirty="0" smtClean="0"/>
              <a:t> </a:t>
            </a:r>
            <a:r>
              <a:rPr lang="en-US" sz="1600" dirty="0" smtClean="0">
                <a:hlinkClick r:id="rId3"/>
              </a:rPr>
              <a:t>http://www.clpgh.org/kids/storymaker/embed.cfm</a:t>
            </a:r>
            <a:r>
              <a:rPr lang="el-GR" sz="1600" dirty="0" smtClean="0"/>
              <a:t> </a:t>
            </a:r>
            <a:endParaRPr lang="en-US" sz="1600" dirty="0" smtClean="0"/>
          </a:p>
          <a:p>
            <a:pPr lvl="1"/>
            <a:r>
              <a:rPr lang="en-US" sz="1600" dirty="0" err="1" smtClean="0"/>
              <a:t>Kerpoof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4"/>
              </a:rPr>
              <a:t>http://www.kerpoof.com/</a:t>
            </a:r>
            <a:endParaRPr lang="el-GR" sz="1600" dirty="0" smtClean="0"/>
          </a:p>
          <a:p>
            <a:pPr lvl="1"/>
            <a:r>
              <a:rPr lang="en-US" sz="1600" dirty="0" err="1" smtClean="0"/>
              <a:t>Glogster</a:t>
            </a:r>
            <a:r>
              <a:rPr lang="el-GR" sz="1600" dirty="0" smtClean="0"/>
              <a:t> </a:t>
            </a:r>
            <a:r>
              <a:rPr lang="en-US" sz="1600" u="sng" dirty="0" smtClean="0">
                <a:hlinkClick r:id="rId5"/>
              </a:rPr>
              <a:t>http://www.glogster.com/</a:t>
            </a:r>
            <a:endParaRPr lang="el-GR" sz="1600" dirty="0" smtClean="0"/>
          </a:p>
          <a:p>
            <a:pPr lvl="1"/>
            <a:r>
              <a:rPr lang="en-US" sz="1600" dirty="0" err="1" smtClean="0"/>
              <a:t>StoryBird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6"/>
              </a:rPr>
              <a:t>http://storybird.com/</a:t>
            </a:r>
            <a:r>
              <a:rPr lang="el-GR" sz="1600" dirty="0" smtClean="0"/>
              <a:t> </a:t>
            </a:r>
          </a:p>
          <a:p>
            <a:pPr lvl="1"/>
            <a:r>
              <a:rPr lang="en-US" sz="1600" dirty="0" err="1" smtClean="0"/>
              <a:t>MixBook</a:t>
            </a:r>
            <a:r>
              <a:rPr lang="el-GR" sz="1600" dirty="0" smtClean="0"/>
              <a:t> </a:t>
            </a:r>
            <a:r>
              <a:rPr lang="en-US" sz="1600" u="sng" dirty="0" smtClean="0">
                <a:hlinkClick r:id="rId7"/>
              </a:rPr>
              <a:t>http://www.mixbook.com/edu</a:t>
            </a:r>
            <a:endParaRPr lang="el-GR" sz="1600" dirty="0" smtClean="0"/>
          </a:p>
          <a:p>
            <a:pPr lvl="1"/>
            <a:r>
              <a:rPr lang="en-US" sz="1600" dirty="0" err="1" smtClean="0"/>
              <a:t>Voci</a:t>
            </a:r>
            <a:r>
              <a:rPr lang="el-GR" sz="1600" dirty="0" smtClean="0"/>
              <a:t> </a:t>
            </a:r>
            <a:r>
              <a:rPr lang="en-US" sz="1600" u="sng" dirty="0" smtClean="0">
                <a:hlinkClick r:id="rId8"/>
              </a:rPr>
              <a:t>https://voki.com/classroom/</a:t>
            </a:r>
            <a:r>
              <a:rPr lang="en-US" sz="1600" u="sng" dirty="0" smtClean="0"/>
              <a:t> </a:t>
            </a:r>
            <a:endParaRPr lang="el-GR" sz="1600" dirty="0" smtClean="0"/>
          </a:p>
          <a:p>
            <a:pPr lvl="1"/>
            <a:r>
              <a:rPr lang="en-US" sz="1600" dirty="0" err="1" smtClean="0"/>
              <a:t>Photostory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9"/>
              </a:rPr>
              <a:t>http://www.microsoft.com/photostory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 err="1" smtClean="0"/>
              <a:t>ZooBurst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10"/>
              </a:rPr>
              <a:t>http://www.zooburst.com/</a:t>
            </a:r>
            <a:endParaRPr lang="en-US" sz="1600" dirty="0" smtClean="0"/>
          </a:p>
          <a:p>
            <a:pPr lvl="1"/>
            <a:r>
              <a:rPr lang="en-US" sz="1600" dirty="0" err="1" smtClean="0"/>
              <a:t>Animoto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11"/>
              </a:rPr>
              <a:t>http://www.animoto.com/</a:t>
            </a:r>
            <a:endParaRPr lang="en-US" sz="1600" dirty="0" smtClean="0"/>
          </a:p>
          <a:p>
            <a:pPr lvl="1"/>
            <a:r>
              <a:rPr lang="en-US" sz="1600" dirty="0" err="1" smtClean="0"/>
              <a:t>Xtranormal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12"/>
              </a:rPr>
              <a:t>http://www.xtranormal.com/</a:t>
            </a:r>
            <a:r>
              <a:rPr lang="en-US" sz="1600" dirty="0" smtClean="0"/>
              <a:t> </a:t>
            </a:r>
          </a:p>
          <a:p>
            <a:pPr lvl="1"/>
            <a:r>
              <a:rPr lang="en-US" sz="1600" dirty="0" err="1" smtClean="0"/>
              <a:t>Dipity</a:t>
            </a:r>
            <a:r>
              <a:rPr lang="en-US" sz="1600" dirty="0" smtClean="0"/>
              <a:t> </a:t>
            </a:r>
            <a:r>
              <a:rPr lang="en-US" sz="1600" dirty="0" smtClean="0">
                <a:hlinkClick r:id="rId13"/>
              </a:rPr>
              <a:t>http://www.dipity.com</a:t>
            </a:r>
            <a:r>
              <a:rPr lang="en-US" sz="1600" dirty="0" smtClean="0"/>
              <a:t>  </a:t>
            </a:r>
            <a:endParaRPr lang="el-GR" sz="1600" dirty="0" smtClean="0"/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611560" y="6156325"/>
            <a:ext cx="796887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hlinkClick r:id="rId14"/>
              </a:rPr>
              <a:t>http://karenbrooksucboces.blogspot.com/2011/03/digital-storytelling-highlights-of.html</a:t>
            </a:r>
            <a:endParaRPr lang="en-US" sz="1600" dirty="0"/>
          </a:p>
          <a:p>
            <a:r>
              <a:rPr lang="en-US" sz="1600" dirty="0">
                <a:hlinkClick r:id="rId15"/>
              </a:rPr>
              <a:t>http://cogdogroo.wikispaces.com/StoryTools</a:t>
            </a:r>
            <a:r>
              <a:rPr lang="en-US" sz="1600" dirty="0"/>
              <a:t> </a:t>
            </a:r>
            <a:endParaRPr lang="el-GR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Digital stories</a:t>
            </a:r>
            <a:endParaRPr lang="el-GR" sz="2800" dirty="0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617" y="1421160"/>
            <a:ext cx="40386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Rectangle 2"/>
          <p:cNvSpPr>
            <a:spLocks noChangeArrowheads="1"/>
          </p:cNvSpPr>
          <p:nvPr/>
        </p:nvSpPr>
        <p:spPr bwMode="auto">
          <a:xfrm>
            <a:off x="1164629" y="3554760"/>
            <a:ext cx="25098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US" sz="1600">
                <a:hlinkClick r:id="rId4"/>
              </a:rPr>
              <a:t>http://storybird.com/</a:t>
            </a:r>
            <a:r>
              <a:rPr lang="el-GR" sz="1600"/>
              <a:t> </a:t>
            </a:r>
          </a:p>
        </p:txBody>
      </p:sp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3042" y="1256331"/>
            <a:ext cx="2411412" cy="278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6243042" y="4011960"/>
            <a:ext cx="24685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1600">
                <a:hlinkClick r:id="rId6"/>
              </a:rPr>
              <a:t>http://www.glogster.com/</a:t>
            </a:r>
            <a:r>
              <a:rPr lang="el-GR" sz="1600"/>
              <a:t> </a:t>
            </a:r>
          </a:p>
        </p:txBody>
      </p:sp>
      <p:pic>
        <p:nvPicPr>
          <p:cNvPr id="2355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617" y="3875435"/>
            <a:ext cx="4341812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0" name="Rectangle 7"/>
          <p:cNvSpPr>
            <a:spLocks noChangeArrowheads="1"/>
          </p:cNvSpPr>
          <p:nvPr/>
        </p:nvSpPr>
        <p:spPr bwMode="auto">
          <a:xfrm>
            <a:off x="1403648" y="6165304"/>
            <a:ext cx="21558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hlinkClick r:id="rId8"/>
              </a:rPr>
              <a:t>http://www.dipity.com</a:t>
            </a:r>
            <a:r>
              <a:rPr lang="en-US" sz="1600" dirty="0"/>
              <a:t> </a:t>
            </a:r>
            <a:endParaRPr lang="el-GR" dirty="0"/>
          </a:p>
        </p:txBody>
      </p:sp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09642" y="4391373"/>
            <a:ext cx="3197225" cy="1863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23562" name="Rectangle 8"/>
          <p:cNvSpPr>
            <a:spLocks noChangeArrowheads="1"/>
          </p:cNvSpPr>
          <p:nvPr/>
        </p:nvSpPr>
        <p:spPr bwMode="auto">
          <a:xfrm>
            <a:off x="6568479" y="6188423"/>
            <a:ext cx="18192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hlinkClick r:id="rId10"/>
              </a:rPr>
              <a:t>http://padlet.com/</a:t>
            </a:r>
            <a:r>
              <a:rPr lang="en-US" sz="1600"/>
              <a:t> </a:t>
            </a:r>
            <a:endParaRPr lang="el-GR" sz="16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Comics</a:t>
            </a:r>
            <a:endParaRPr lang="el-G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0" t="13136" r="12204" b="4608"/>
          <a:stretch/>
        </p:blipFill>
        <p:spPr bwMode="auto">
          <a:xfrm>
            <a:off x="3842219" y="330622"/>
            <a:ext cx="518530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Ορθογώνιο 2"/>
          <p:cNvSpPr/>
          <p:nvPr/>
        </p:nvSpPr>
        <p:spPr>
          <a:xfrm>
            <a:off x="471293" y="3645025"/>
            <a:ext cx="8672707" cy="25545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US" sz="1600" dirty="0" smtClean="0"/>
              <a:t>Disney </a:t>
            </a:r>
            <a:r>
              <a:rPr lang="en-US" sz="1600" dirty="0"/>
              <a:t>Comic Creator - </a:t>
            </a:r>
            <a:r>
              <a:rPr lang="en-US" sz="1600" u="sng" dirty="0">
                <a:hlinkClick r:id="rId3"/>
              </a:rPr>
              <a:t>http://www.nfx.com/dcc.html</a:t>
            </a:r>
            <a:endParaRPr lang="el-GR" sz="1600" dirty="0"/>
          </a:p>
          <a:p>
            <a:pPr lvl="0"/>
            <a:r>
              <a:rPr lang="en-US" sz="1600" dirty="0"/>
              <a:t>Make </a:t>
            </a:r>
            <a:r>
              <a:rPr lang="en-US" sz="1600" dirty="0" smtClean="0"/>
              <a:t>Belief </a:t>
            </a:r>
            <a:r>
              <a:rPr lang="en-US" sz="1600" dirty="0"/>
              <a:t>- </a:t>
            </a:r>
            <a:r>
              <a:rPr lang="en-US" sz="1600" u="sng" dirty="0">
                <a:hlinkClick r:id="rId4"/>
              </a:rPr>
              <a:t>http://www.makebeliefscomix.com/</a:t>
            </a:r>
            <a:endParaRPr lang="el-GR" sz="1600" dirty="0"/>
          </a:p>
          <a:p>
            <a:pPr lvl="0"/>
            <a:r>
              <a:rPr lang="en-US" sz="1600" dirty="0" smtClean="0"/>
              <a:t>Read </a:t>
            </a:r>
            <a:r>
              <a:rPr lang="en-US" sz="1600" dirty="0"/>
              <a:t>Write Think Cartoon Creator </a:t>
            </a:r>
            <a:r>
              <a:rPr lang="en-US" sz="1600" dirty="0" smtClean="0"/>
              <a:t> </a:t>
            </a:r>
            <a:br>
              <a:rPr lang="en-US" sz="1600" dirty="0" smtClean="0"/>
            </a:br>
            <a:r>
              <a:rPr lang="en-US" sz="1600" u="sng" dirty="0" smtClean="0">
                <a:hlinkClick r:id="rId5"/>
              </a:rPr>
              <a:t>http</a:t>
            </a:r>
            <a:r>
              <a:rPr lang="en-US" sz="1600" u="sng" dirty="0">
                <a:hlinkClick r:id="rId5"/>
              </a:rPr>
              <a:t>://</a:t>
            </a:r>
            <a:r>
              <a:rPr lang="en-US" sz="1600" u="sng" dirty="0" smtClean="0">
                <a:hlinkClick r:id="rId5"/>
              </a:rPr>
              <a:t>www.readwritethink.org/files/resources/interactives/comic/</a:t>
            </a:r>
            <a:endParaRPr lang="en-US" sz="1600" u="sng" dirty="0" smtClean="0"/>
          </a:p>
          <a:p>
            <a:pPr lvl="0"/>
            <a:r>
              <a:rPr lang="en-US" sz="1600" dirty="0" smtClean="0"/>
              <a:t>Garfield </a:t>
            </a:r>
            <a:r>
              <a:rPr lang="el-GR" sz="1600" dirty="0" err="1" smtClean="0"/>
              <a:t>Comic</a:t>
            </a:r>
            <a:r>
              <a:rPr lang="en-US" sz="1600" dirty="0" smtClean="0"/>
              <a:t> Strip</a:t>
            </a:r>
            <a:r>
              <a:rPr lang="el-GR" sz="1600" dirty="0" smtClean="0"/>
              <a:t> </a:t>
            </a:r>
            <a:r>
              <a:rPr lang="el-GR" sz="1600" dirty="0" err="1" smtClean="0"/>
              <a:t>Creator</a:t>
            </a:r>
            <a:r>
              <a:rPr lang="en-US" sz="1600" dirty="0" smtClean="0"/>
              <a:t> </a:t>
            </a:r>
            <a:r>
              <a:rPr lang="el-GR" sz="1600" dirty="0" smtClean="0">
                <a:hlinkClick r:id="rId6"/>
              </a:rPr>
              <a:t>http://www.garfield.com/fungames/comiccreator.html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/>
              <a:t>Cosy</a:t>
            </a:r>
            <a:r>
              <a:rPr lang="en-US" sz="1600" dirty="0" smtClean="0"/>
              <a:t> Comic Strip Creator </a:t>
            </a:r>
            <a:r>
              <a:rPr lang="en-GB" sz="1600" dirty="0" smtClean="0">
                <a:hlinkClick r:id="rId7"/>
              </a:rPr>
              <a:t>http://www.comicstripcreator.org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err="1" smtClean="0"/>
              <a:t>Bitstrips</a:t>
            </a:r>
            <a:r>
              <a:rPr lang="en-US" sz="1600" dirty="0" smtClean="0"/>
              <a:t> </a:t>
            </a:r>
            <a:r>
              <a:rPr lang="en-GB" sz="1600" dirty="0" smtClean="0">
                <a:hlinkClick r:id="rId8"/>
              </a:rPr>
              <a:t>http://www.bitstripsforschools.com/</a:t>
            </a:r>
            <a:endParaRPr lang="en-GB" sz="1600" dirty="0" smtClean="0"/>
          </a:p>
          <a:p>
            <a:pPr lvl="0"/>
            <a:r>
              <a:rPr lang="en-GB" sz="1600" dirty="0" err="1" smtClean="0"/>
              <a:t>SuperHeroes</a:t>
            </a:r>
            <a:r>
              <a:rPr lang="en-GB" sz="1600" dirty="0" smtClean="0"/>
              <a:t> from Marvel </a:t>
            </a:r>
            <a:r>
              <a:rPr lang="en-GB" sz="1600" dirty="0" smtClean="0">
                <a:hlinkClick r:id="rId9"/>
              </a:rPr>
              <a:t>http://superherosquad.marvel.com</a:t>
            </a:r>
            <a:endParaRPr lang="en-GB" sz="1600" dirty="0" smtClean="0"/>
          </a:p>
          <a:p>
            <a:pPr lvl="0"/>
            <a:r>
              <a:rPr lang="en-GB" sz="1600" dirty="0" err="1" smtClean="0"/>
              <a:t>Kabam</a:t>
            </a:r>
            <a:r>
              <a:rPr lang="en-GB" sz="1600" dirty="0" smtClean="0"/>
              <a:t> </a:t>
            </a:r>
            <a:r>
              <a:rPr lang="en-GB" sz="1600" dirty="0" smtClean="0">
                <a:hlinkClick r:id="rId10"/>
              </a:rPr>
              <a:t>http://www.bam.gov/sub_yourlife/yourlife_comiccreator.html</a:t>
            </a:r>
            <a:endParaRPr lang="en-GB" sz="1600" dirty="0" smtClean="0"/>
          </a:p>
          <a:p>
            <a:r>
              <a:rPr lang="en-US" sz="1600" dirty="0" err="1" smtClean="0"/>
              <a:t>DinoSpike</a:t>
            </a:r>
            <a:r>
              <a:rPr lang="en-US" sz="1600" dirty="0" smtClean="0"/>
              <a:t>: </a:t>
            </a:r>
            <a:r>
              <a:rPr lang="en-US" sz="1600" u="sng" dirty="0" smtClean="0">
                <a:hlinkClick r:id="rId11"/>
              </a:rPr>
              <a:t>http://www.dinospike.com/comic-strips/detail/Wolfie204356/</a:t>
            </a:r>
            <a:r>
              <a:rPr lang="en-US" sz="1600" u="sng" dirty="0" smtClean="0"/>
              <a:t> </a:t>
            </a:r>
            <a:endParaRPr lang="el-GR" sz="1600" dirty="0"/>
          </a:p>
        </p:txBody>
      </p:sp>
      <p:sp>
        <p:nvSpPr>
          <p:cNvPr id="5" name="Ορθογώνιο 4"/>
          <p:cNvSpPr/>
          <p:nvPr/>
        </p:nvSpPr>
        <p:spPr>
          <a:xfrm>
            <a:off x="467544" y="195341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600" dirty="0" err="1"/>
              <a:t>Pixton</a:t>
            </a:r>
            <a:r>
              <a:rPr lang="en-US" sz="1600" dirty="0"/>
              <a:t> (</a:t>
            </a:r>
            <a:r>
              <a:rPr lang="en-US" sz="1600" dirty="0">
                <a:hlinkClick r:id="rId12"/>
              </a:rPr>
              <a:t>http://www.pixton.com</a:t>
            </a:r>
            <a:r>
              <a:rPr lang="en-US" sz="1600" dirty="0"/>
              <a:t>)</a:t>
            </a:r>
          </a:p>
          <a:p>
            <a:r>
              <a:rPr lang="en-US" sz="1600" dirty="0" err="1"/>
              <a:t>ToonDo</a:t>
            </a:r>
            <a:r>
              <a:rPr lang="en-US" sz="1600" dirty="0"/>
              <a:t> (</a:t>
            </a:r>
            <a:r>
              <a:rPr lang="en-US" sz="1600" dirty="0">
                <a:hlinkClick r:id="rId13"/>
              </a:rPr>
              <a:t>http://www.toondoo.com</a:t>
            </a:r>
            <a:r>
              <a:rPr lang="en-US" sz="1600" dirty="0"/>
              <a:t>)</a:t>
            </a:r>
          </a:p>
          <a:p>
            <a:r>
              <a:rPr lang="en-US" sz="1600" dirty="0" err="1"/>
              <a:t>BitStrip</a:t>
            </a:r>
            <a:r>
              <a:rPr lang="en-US" sz="1600" dirty="0"/>
              <a:t> (</a:t>
            </a:r>
            <a:r>
              <a:rPr lang="en-US" sz="1600" dirty="0">
                <a:hlinkClick r:id="rId14"/>
              </a:rPr>
              <a:t>http://bitstrips.com</a:t>
            </a:r>
            <a:r>
              <a:rPr lang="en-US" sz="1600" dirty="0" smtClean="0"/>
              <a:t>)</a:t>
            </a:r>
          </a:p>
          <a:p>
            <a:pPr lvl="0"/>
            <a:r>
              <a:rPr lang="el-GR" sz="1600" dirty="0" err="1"/>
              <a:t>Comic</a:t>
            </a:r>
            <a:r>
              <a:rPr lang="el-GR" sz="1600" dirty="0"/>
              <a:t> </a:t>
            </a:r>
            <a:r>
              <a:rPr lang="el-GR" sz="1600" dirty="0" err="1"/>
              <a:t>Life</a:t>
            </a:r>
            <a:r>
              <a:rPr lang="el-GR" sz="1600" b="1" dirty="0" smtClean="0"/>
              <a:t>:</a:t>
            </a:r>
            <a:r>
              <a:rPr lang="el-GR" sz="1600" dirty="0" smtClean="0"/>
              <a:t> </a:t>
            </a:r>
            <a:r>
              <a:rPr lang="el-GR" sz="1600" u="sng" dirty="0" err="1">
                <a:hlinkClick r:id="rId15"/>
              </a:rPr>
              <a:t>www.comiclife.com</a:t>
            </a:r>
            <a:endParaRPr lang="el-GR" sz="1600" dirty="0"/>
          </a:p>
          <a:p>
            <a:pPr lvl="0"/>
            <a:r>
              <a:rPr lang="el-GR" sz="1600" dirty="0" err="1"/>
              <a:t>Zwinky</a:t>
            </a:r>
            <a:r>
              <a:rPr lang="el-GR" sz="1600" b="1" dirty="0"/>
              <a:t>:</a:t>
            </a:r>
            <a:r>
              <a:rPr lang="el-GR" sz="1600" dirty="0"/>
              <a:t> </a:t>
            </a:r>
            <a:r>
              <a:rPr lang="el-GR" sz="1600" u="sng" dirty="0" err="1">
                <a:hlinkClick r:id="rId16"/>
              </a:rPr>
              <a:t>www.zwinky.com</a:t>
            </a:r>
            <a:endParaRPr lang="el-GR" sz="1600" dirty="0"/>
          </a:p>
          <a:p>
            <a:pPr lvl="0"/>
            <a:r>
              <a:rPr lang="el-GR" sz="1600" dirty="0" err="1"/>
              <a:t>Voki</a:t>
            </a:r>
            <a:r>
              <a:rPr lang="el-GR" sz="1600" b="1" dirty="0"/>
              <a:t>:</a:t>
            </a:r>
            <a:r>
              <a:rPr lang="el-GR" sz="1600" dirty="0"/>
              <a:t> </a:t>
            </a:r>
            <a:r>
              <a:rPr lang="el-GR" sz="1600" u="sng" dirty="0" err="1">
                <a:hlinkClick r:id="rId17"/>
              </a:rPr>
              <a:t>www.voki.com</a:t>
            </a:r>
            <a:endParaRPr lang="el-GR" sz="1600" dirty="0"/>
          </a:p>
          <a:p>
            <a:pPr lvl="0"/>
            <a:r>
              <a:rPr lang="en-US" sz="1600" dirty="0"/>
              <a:t>Go Animate: </a:t>
            </a:r>
            <a:r>
              <a:rPr lang="en-US" sz="1600" u="sng" dirty="0">
                <a:hlinkClick r:id="rId18"/>
              </a:rPr>
              <a:t>http://goanimate.com/</a:t>
            </a:r>
            <a:endParaRPr lang="el-GR" sz="1600" u="sng" dirty="0"/>
          </a:p>
          <a:p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203024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549275"/>
            <a:ext cx="4427537" cy="396875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l-GR" sz="1400" smtClean="0">
                <a:hlinkClick r:id="rId3"/>
              </a:rPr>
              <a:t>http://www.garfield.com/fungames/comiccreator.html</a:t>
            </a:r>
            <a:r>
              <a:rPr lang="en-US" sz="1400" smtClean="0"/>
              <a:t> </a:t>
            </a:r>
            <a:endParaRPr lang="el-GR" sz="1400" smtClean="0"/>
          </a:p>
        </p:txBody>
      </p:sp>
      <p:pic>
        <p:nvPicPr>
          <p:cNvPr id="25603" name="Picture 5" descr="garfield"/>
          <p:cNvPicPr>
            <a:picLocks noChangeAspect="1" noChangeArrowheads="1"/>
          </p:cNvPicPr>
          <p:nvPr/>
        </p:nvPicPr>
        <p:blipFill>
          <a:blip r:embed="rId4" cstate="print"/>
          <a:srcRect t="26202" r="6664" b="13885"/>
          <a:stretch>
            <a:fillRect/>
          </a:stretch>
        </p:blipFill>
        <p:spPr bwMode="auto">
          <a:xfrm>
            <a:off x="471911" y="980728"/>
            <a:ext cx="5108152" cy="251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comicstri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3800" y="3573463"/>
            <a:ext cx="4140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6480175" y="3284538"/>
            <a:ext cx="2663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el-GR" sz="1400">
                <a:hlinkClick r:id="rId6"/>
              </a:rPr>
              <a:t>http://</a:t>
            </a:r>
            <a:r>
              <a:rPr lang="en-US" sz="1400">
                <a:hlinkClick r:id="rId6"/>
              </a:rPr>
              <a:t>www.comicstripcreator.org</a:t>
            </a:r>
            <a:r>
              <a:rPr lang="en-US" sz="1400"/>
              <a:t> </a:t>
            </a:r>
            <a:endParaRPr lang="el-GR" sz="1400"/>
          </a:p>
        </p:txBody>
      </p:sp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5661025" y="2852738"/>
            <a:ext cx="33035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Cosy Comic Strip Creator</a:t>
            </a:r>
            <a:endParaRPr lang="el-GR" b="1" i="1"/>
          </a:p>
        </p:txBody>
      </p:sp>
      <p:sp>
        <p:nvSpPr>
          <p:cNvPr id="25607" name="Rectangle 8"/>
          <p:cNvSpPr>
            <a:spLocks noChangeArrowheads="1"/>
          </p:cNvSpPr>
          <p:nvPr/>
        </p:nvSpPr>
        <p:spPr bwMode="auto">
          <a:xfrm>
            <a:off x="755650" y="260350"/>
            <a:ext cx="3713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/>
              <a:t>Garfield Comic Strip Creator </a:t>
            </a:r>
            <a:endParaRPr lang="el-GR" b="1" i="1"/>
          </a:p>
        </p:txBody>
      </p:sp>
      <p:pic>
        <p:nvPicPr>
          <p:cNvPr id="2560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3708400"/>
            <a:ext cx="358140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9" name="Rectangle 1"/>
          <p:cNvSpPr>
            <a:spLocks noChangeArrowheads="1"/>
          </p:cNvSpPr>
          <p:nvPr/>
        </p:nvSpPr>
        <p:spPr bwMode="auto">
          <a:xfrm>
            <a:off x="838200" y="5791200"/>
            <a:ext cx="3548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GB" b="1" i="1"/>
              <a:t>Pitxton</a:t>
            </a:r>
            <a:r>
              <a:rPr lang="en-GB" sz="1800">
                <a:latin typeface="Times New Roman" pitchFamily="18" charset="0"/>
              </a:rPr>
              <a:t> </a:t>
            </a:r>
            <a:r>
              <a:rPr lang="en-GB" sz="1400" b="1" i="1">
                <a:hlinkClick r:id="rId8"/>
              </a:rPr>
              <a:t>http://www.pixton.com</a:t>
            </a:r>
            <a:r>
              <a:rPr lang="en-GB" sz="1800">
                <a:latin typeface="Times New Roman" pitchFamily="18" charset="0"/>
                <a:hlinkClick r:id="rId8"/>
              </a:rPr>
              <a:t>/</a:t>
            </a:r>
            <a:endParaRPr lang="en-GB" sz="1800"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WebQuest</a:t>
            </a:r>
            <a:r>
              <a:rPr lang="en-US" dirty="0" smtClean="0"/>
              <a:t> </a:t>
            </a:r>
            <a:r>
              <a:rPr lang="en-US" dirty="0" smtClean="0"/>
              <a:t>(structured lesson)</a:t>
            </a:r>
            <a:endParaRPr lang="el-GR" dirty="0"/>
          </a:p>
        </p:txBody>
      </p:sp>
      <p:sp>
        <p:nvSpPr>
          <p:cNvPr id="4" name="Ορθογώνιο 3"/>
          <p:cNvSpPr/>
          <p:nvPr/>
        </p:nvSpPr>
        <p:spPr>
          <a:xfrm>
            <a:off x="6767069" y="6339335"/>
            <a:ext cx="2018501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i="1" dirty="0">
                <a:solidFill>
                  <a:schemeClr val="lt1"/>
                </a:solidFill>
                <a:hlinkClick r:id="rId2"/>
              </a:rPr>
              <a:t>http://</a:t>
            </a:r>
            <a:r>
              <a:rPr lang="en-US" i="1" dirty="0" smtClean="0">
                <a:solidFill>
                  <a:schemeClr val="lt1"/>
                </a:solidFill>
                <a:hlinkClick r:id="rId2"/>
              </a:rPr>
              <a:t>webquest.org</a:t>
            </a:r>
            <a:endParaRPr lang="el-GR" i="1" dirty="0">
              <a:solidFill>
                <a:schemeClr val="lt1"/>
              </a:solidFill>
            </a:endParaRPr>
          </a:p>
        </p:txBody>
      </p:sp>
      <p:sp>
        <p:nvSpPr>
          <p:cNvPr id="3" name="Ορθογώνιο 2"/>
          <p:cNvSpPr/>
          <p:nvPr/>
        </p:nvSpPr>
        <p:spPr>
          <a:xfrm>
            <a:off x="939552" y="1225653"/>
            <a:ext cx="7243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 </a:t>
            </a:r>
            <a:r>
              <a:rPr lang="en-US" dirty="0" err="1"/>
              <a:t>WebQuest</a:t>
            </a:r>
            <a:r>
              <a:rPr lang="en-US" dirty="0"/>
              <a:t> is an inquiry-oriented lesson format in which most or all the information that learners work with comes from the web</a:t>
            </a:r>
            <a:endParaRPr lang="el-GR" dirty="0"/>
          </a:p>
        </p:txBody>
      </p:sp>
      <p:sp>
        <p:nvSpPr>
          <p:cNvPr id="5" name="Ορθογώνιο 4"/>
          <p:cNvSpPr/>
          <p:nvPr/>
        </p:nvSpPr>
        <p:spPr>
          <a:xfrm>
            <a:off x="1259151" y="5957770"/>
            <a:ext cx="7526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Example of museum Web quest: </a:t>
            </a:r>
            <a:r>
              <a:rPr lang="el-GR" dirty="0" smtClean="0">
                <a:hlinkClick r:id="rId3"/>
              </a:rPr>
              <a:t>http</a:t>
            </a:r>
            <a:r>
              <a:rPr lang="el-GR" dirty="0">
                <a:hlinkClick r:id="rId3"/>
              </a:rPr>
              <a:t>://</a:t>
            </a:r>
            <a:r>
              <a:rPr lang="el-GR" dirty="0" smtClean="0">
                <a:hlinkClick r:id="rId3"/>
              </a:rPr>
              <a:t>zunal.com/webquest.php?w=108595</a:t>
            </a:r>
            <a:r>
              <a:rPr lang="en-US" dirty="0" smtClean="0"/>
              <a:t> </a:t>
            </a:r>
            <a:endParaRPr lang="el-GR" dirty="0"/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 rotWithShape="1">
          <a:blip r:embed="rId4"/>
          <a:srcRect t="3778" r="2750" b="6578"/>
          <a:stretch/>
        </p:blipFill>
        <p:spPr>
          <a:xfrm>
            <a:off x="815630" y="1846662"/>
            <a:ext cx="7969940" cy="413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36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869160"/>
            <a:ext cx="7772400" cy="914400"/>
          </a:xfrm>
        </p:spPr>
        <p:txBody>
          <a:bodyPr/>
          <a:lstStyle/>
          <a:p>
            <a:r>
              <a:rPr lang="en-US" sz="3200" dirty="0" smtClean="0"/>
              <a:t>Course </a:t>
            </a:r>
            <a:r>
              <a:rPr lang="en-US" sz="3200" dirty="0" smtClean="0"/>
              <a:t>authoring </a:t>
            </a:r>
            <a:r>
              <a:rPr lang="en-US" sz="3200" dirty="0" smtClean="0"/>
              <a:t>tools</a:t>
            </a:r>
            <a:endParaRPr lang="en-US" sz="32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83560"/>
            <a:ext cx="7772400" cy="48858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CourseLab</a:t>
            </a:r>
            <a:r>
              <a:rPr lang="el-GR" sz="2400" dirty="0" smtClean="0"/>
              <a:t> (</a:t>
            </a:r>
            <a:r>
              <a:rPr lang="en-US" sz="2400" dirty="0" smtClean="0"/>
              <a:t>free)(</a:t>
            </a:r>
            <a:r>
              <a:rPr lang="en-US" sz="2400" dirty="0" smtClean="0">
                <a:hlinkClick r:id="rId3"/>
              </a:rPr>
              <a:t>http://www.courselab.com/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LCDS (Learning Content Development System) (free) (</a:t>
            </a:r>
            <a:r>
              <a:rPr lang="en-US" sz="2400" dirty="0" smtClean="0">
                <a:hlinkClick r:id="rId4"/>
              </a:rPr>
              <a:t>https://www.microsoft.com/learning/en/us/training/lcds.aspx#tab1</a:t>
            </a:r>
            <a:r>
              <a:rPr lang="en-US" sz="2400" dirty="0" smtClean="0"/>
              <a:t>)</a:t>
            </a:r>
            <a:endParaRPr lang="el-GR" sz="2400" dirty="0" smtClean="0"/>
          </a:p>
          <a:p>
            <a:r>
              <a:rPr lang="en-US" sz="2400" dirty="0" err="1" smtClean="0"/>
              <a:t>eXe</a:t>
            </a:r>
            <a:r>
              <a:rPr lang="en-US" sz="2400" dirty="0" smtClean="0"/>
              <a:t> (free) (</a:t>
            </a:r>
            <a:r>
              <a:rPr lang="en-US" sz="2400" dirty="0" smtClean="0">
                <a:hlinkClick r:id="rId5"/>
              </a:rPr>
              <a:t>http://exelearning.org/wiki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Udutu</a:t>
            </a:r>
            <a:r>
              <a:rPr lang="en-US" sz="2400" dirty="0" smtClean="0"/>
              <a:t> (free &amp; hosted)(</a:t>
            </a:r>
            <a:r>
              <a:rPr lang="en-US" sz="2400" dirty="0" smtClean="0">
                <a:hlinkClick r:id="rId6"/>
              </a:rPr>
              <a:t>http://www.udutu.com/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Lectora</a:t>
            </a:r>
            <a:r>
              <a:rPr lang="en-US" sz="2400" dirty="0" smtClean="0"/>
              <a:t> (</a:t>
            </a:r>
            <a:r>
              <a:rPr lang="en-US" sz="2400" dirty="0" smtClean="0">
                <a:hlinkClick r:id="rId7"/>
              </a:rPr>
              <a:t>http://www.trivantis.com/uk/</a:t>
            </a:r>
            <a:r>
              <a:rPr lang="en-US" sz="2400" dirty="0" smtClean="0"/>
              <a:t>)</a:t>
            </a:r>
          </a:p>
          <a:p>
            <a:r>
              <a:rPr lang="el-GR" sz="2400" dirty="0" err="1" smtClean="0"/>
              <a:t>Articulate</a:t>
            </a:r>
            <a:r>
              <a:rPr lang="en-US" sz="2400" dirty="0" smtClean="0"/>
              <a:t> (</a:t>
            </a:r>
            <a:r>
              <a:rPr lang="el-GR" sz="2400" dirty="0" smtClean="0">
                <a:hlinkClick r:id="rId8"/>
              </a:rPr>
              <a:t>http://www.articulate.com/</a:t>
            </a:r>
            <a:r>
              <a:rPr lang="el-GR" sz="2400" dirty="0" smtClean="0"/>
              <a:t> </a:t>
            </a:r>
            <a:r>
              <a:rPr lang="en-US" sz="2400" dirty="0" smtClean="0"/>
              <a:t>)</a:t>
            </a:r>
            <a:endParaRPr lang="el-GR" sz="2400" dirty="0" smtClean="0"/>
          </a:p>
          <a:p>
            <a:r>
              <a:rPr lang="en-US" sz="2400" dirty="0" err="1" smtClean="0"/>
              <a:t>Raptivity</a:t>
            </a:r>
            <a:r>
              <a:rPr lang="en-US" sz="2400" dirty="0" smtClean="0"/>
              <a:t> (</a:t>
            </a:r>
            <a:r>
              <a:rPr lang="en-US" sz="2400" dirty="0" smtClean="0">
                <a:hlinkClick r:id="rId9"/>
              </a:rPr>
              <a:t>http://www.raptivity.com/</a:t>
            </a:r>
            <a:r>
              <a:rPr lang="en-US" sz="2400" dirty="0" smtClean="0"/>
              <a:t>) </a:t>
            </a:r>
            <a:endParaRPr lang="el-GR" sz="2400" dirty="0" smtClean="0"/>
          </a:p>
          <a:p>
            <a:r>
              <a:rPr lang="en-US" sz="2400" dirty="0" err="1" smtClean="0"/>
              <a:t>QuickLessons</a:t>
            </a:r>
            <a:r>
              <a:rPr lang="en-US" sz="2400" dirty="0" smtClean="0"/>
              <a:t> (Hosted) (</a:t>
            </a:r>
            <a:r>
              <a:rPr lang="en-US" sz="2400" dirty="0" smtClean="0">
                <a:hlinkClick r:id="rId10"/>
              </a:rPr>
              <a:t>http://www.quicklessons.com</a:t>
            </a:r>
            <a:r>
              <a:rPr lang="en-US" sz="2400" dirty="0" smtClean="0">
                <a:hlinkClick r:id="rId10"/>
              </a:rPr>
              <a:t>/</a:t>
            </a:r>
            <a:r>
              <a:rPr lang="en-US" sz="2400" dirty="0" smtClean="0"/>
              <a:t>)</a:t>
            </a:r>
          </a:p>
          <a:p>
            <a:r>
              <a:rPr lang="en-US" sz="2400" dirty="0" err="1"/>
              <a:t>iSpring</a:t>
            </a:r>
            <a:r>
              <a:rPr lang="en-US" sz="2400" dirty="0"/>
              <a:t> (</a:t>
            </a:r>
            <a:r>
              <a:rPr lang="en-US" sz="2400" dirty="0">
                <a:hlinkClick r:id="rId11"/>
              </a:rPr>
              <a:t>http://www.ispringsolutions.com/</a:t>
            </a:r>
            <a:r>
              <a:rPr lang="en-US" sz="2400" dirty="0"/>
              <a:t> )</a:t>
            </a:r>
          </a:p>
          <a:p>
            <a:endParaRPr lang="en-US" sz="2400" dirty="0" smtClean="0"/>
          </a:p>
          <a:p>
            <a:endParaRPr lang="en-US" sz="2400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507413" cy="630237"/>
          </a:xfrm>
        </p:spPr>
        <p:txBody>
          <a:bodyPr/>
          <a:lstStyle/>
          <a:p>
            <a:pPr eaLnBrk="1" hangingPunct="1"/>
            <a:r>
              <a:rPr lang="en-GB" sz="3800" dirty="0" smtClean="0"/>
              <a:t>LCDS  Microsoft </a:t>
            </a:r>
            <a:r>
              <a:rPr lang="en-GB" sz="1400" dirty="0" smtClean="0"/>
              <a:t>https://www.microsoft.com/learning/en/us/training/lcds.aspx#tab1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69889"/>
            <a:ext cx="7977708" cy="546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6934200" cy="5200650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683568" y="404664"/>
            <a:ext cx="34198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1480" lvl="0" indent="-342900">
              <a:spcBef>
                <a:spcPts val="700"/>
              </a:spcBef>
              <a:buClr>
                <a:srgbClr val="D6ECFF"/>
              </a:buClr>
              <a:buSzPct val="95000"/>
              <a:buFont typeface="Wingdings"/>
              <a:buChar char=""/>
            </a:pPr>
            <a:r>
              <a:rPr lang="en-US" sz="3000" dirty="0">
                <a:solidFill>
                  <a:prstClr val="white"/>
                </a:solidFill>
              </a:rPr>
              <a:t>Concept mapping</a:t>
            </a:r>
            <a:endParaRPr lang="el-GR" sz="3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83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Course authoring tools</a:t>
            </a:r>
            <a:endParaRPr lang="en-US" sz="3200" dirty="0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124744"/>
            <a:ext cx="37338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2"/>
          <p:cNvSpPr>
            <a:spLocks noChangeArrowheads="1"/>
          </p:cNvSpPr>
          <p:nvPr/>
        </p:nvSpPr>
        <p:spPr bwMode="auto">
          <a:xfrm>
            <a:off x="539552" y="3820319"/>
            <a:ext cx="3733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 err="1"/>
              <a:t>CourseLab</a:t>
            </a:r>
            <a:r>
              <a:rPr lang="el-GR" sz="1600" dirty="0"/>
              <a:t> -</a:t>
            </a:r>
            <a:r>
              <a:rPr lang="en-US" sz="1600" dirty="0"/>
              <a:t>http://www.courselab.com/</a:t>
            </a: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1514475"/>
            <a:ext cx="442912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3"/>
          <p:cNvSpPr>
            <a:spLocks noChangeArrowheads="1"/>
          </p:cNvSpPr>
          <p:nvPr/>
        </p:nvSpPr>
        <p:spPr bwMode="auto">
          <a:xfrm>
            <a:off x="4495800" y="3408363"/>
            <a:ext cx="4572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/>
              <a:t>LCDS</a:t>
            </a:r>
            <a:r>
              <a:rPr lang="el-GR" sz="1600"/>
              <a:t>- </a:t>
            </a:r>
            <a:r>
              <a:rPr lang="en-US" sz="1600"/>
              <a:t> https://www.microsoft.com/learning/</a:t>
            </a:r>
          </a:p>
        </p:txBody>
      </p:sp>
      <p:pic>
        <p:nvPicPr>
          <p:cNvPr id="1434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025" y="4267200"/>
            <a:ext cx="32067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Rectangle 4"/>
          <p:cNvSpPr>
            <a:spLocks noChangeArrowheads="1"/>
          </p:cNvSpPr>
          <p:nvPr/>
        </p:nvSpPr>
        <p:spPr bwMode="auto">
          <a:xfrm>
            <a:off x="381000" y="6457950"/>
            <a:ext cx="36210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Articulate </a:t>
            </a:r>
            <a:r>
              <a:rPr lang="el-GR" sz="1600"/>
              <a:t>- </a:t>
            </a:r>
            <a:r>
              <a:rPr lang="en-US" sz="1600"/>
              <a:t>http://www.articulate.com/ </a:t>
            </a:r>
            <a:endParaRPr lang="el-GR" sz="1600"/>
          </a:p>
        </p:txBody>
      </p:sp>
      <p:pic>
        <p:nvPicPr>
          <p:cNvPr id="14345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3851275"/>
            <a:ext cx="3756025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Rectangle 6"/>
          <p:cNvSpPr>
            <a:spLocks noChangeArrowheads="1"/>
          </p:cNvSpPr>
          <p:nvPr/>
        </p:nvSpPr>
        <p:spPr bwMode="auto">
          <a:xfrm>
            <a:off x="4327525" y="647700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/>
              <a:t>QuickLessons</a:t>
            </a:r>
            <a:r>
              <a:rPr lang="el-GR" sz="1600"/>
              <a:t> </a:t>
            </a:r>
            <a:r>
              <a:rPr lang="el-GR" sz="1800"/>
              <a:t>-</a:t>
            </a:r>
            <a:r>
              <a:rPr lang="en-GB" sz="1400"/>
              <a:t>http://www.quicklessons.com/</a:t>
            </a:r>
            <a:endParaRPr lang="el-GR" sz="14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788"/>
            <a:ext cx="8686800" cy="776287"/>
          </a:xfrm>
        </p:spPr>
        <p:txBody>
          <a:bodyPr/>
          <a:lstStyle/>
          <a:p>
            <a:pPr eaLnBrk="1" hangingPunct="1"/>
            <a:r>
              <a:rPr lang="en-US" sz="3200" dirty="0" smtClean="0"/>
              <a:t>Evaluation</a:t>
            </a:r>
            <a:endParaRPr lang="en-US" sz="32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6550" y="984188"/>
            <a:ext cx="8229600" cy="4480347"/>
          </a:xfrm>
        </p:spPr>
        <p:txBody>
          <a:bodyPr/>
          <a:lstStyle/>
          <a:p>
            <a:pPr eaLnBrk="1" hangingPunct="1"/>
            <a:r>
              <a:rPr lang="en-US" dirty="0" err="1" smtClean="0"/>
              <a:t>ClassMarker</a:t>
            </a:r>
            <a:r>
              <a:rPr lang="en-US" dirty="0" smtClean="0"/>
              <a:t> (</a:t>
            </a:r>
            <a:r>
              <a:rPr lang="en-US" b="1" dirty="0" smtClean="0"/>
              <a:t>free &amp; hosted</a:t>
            </a:r>
            <a:r>
              <a:rPr lang="en-US" dirty="0" smtClean="0"/>
              <a:t>)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3"/>
              </a:rPr>
              <a:t>http://www.classmarker.com/</a:t>
            </a:r>
            <a:r>
              <a:rPr lang="en-US" sz="2000" dirty="0" smtClean="0"/>
              <a:t>)</a:t>
            </a:r>
            <a:r>
              <a:rPr lang="en-US" dirty="0" smtClean="0"/>
              <a:t> </a:t>
            </a:r>
            <a:endParaRPr lang="en-US" sz="1200" dirty="0" smtClean="0"/>
          </a:p>
          <a:p>
            <a:pPr eaLnBrk="1" hangingPunct="1"/>
            <a:r>
              <a:rPr lang="en-US" dirty="0" err="1" smtClean="0"/>
              <a:t>Yacapaca</a:t>
            </a:r>
            <a:r>
              <a:rPr lang="en-US" dirty="0" smtClean="0"/>
              <a:t> (</a:t>
            </a:r>
            <a:r>
              <a:rPr lang="en-US" b="1" dirty="0" smtClean="0"/>
              <a:t>free &amp; hosted</a:t>
            </a:r>
            <a:r>
              <a:rPr lang="en-US" dirty="0" smtClean="0"/>
              <a:t>)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4"/>
              </a:rPr>
              <a:t>http://yacapaca.com/</a:t>
            </a:r>
            <a:r>
              <a:rPr lang="en-US" sz="2000" dirty="0" smtClean="0"/>
              <a:t>)</a:t>
            </a:r>
          </a:p>
          <a:p>
            <a:pPr eaLnBrk="1" hangingPunct="1"/>
            <a:r>
              <a:rPr lang="en-US" dirty="0" err="1" smtClean="0"/>
              <a:t>Questionmark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en-US" sz="2000" dirty="0" smtClean="0">
                <a:hlinkClick r:id="rId5"/>
              </a:rPr>
              <a:t>http://www.questionmark.com/</a:t>
            </a:r>
            <a:r>
              <a:rPr lang="en-US" sz="2000" dirty="0" smtClean="0"/>
              <a:t>)</a:t>
            </a: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578643"/>
            <a:ext cx="4355976" cy="3279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9262" y="3578643"/>
            <a:ext cx="3490912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404768"/>
          </a:xfrm>
        </p:spPr>
        <p:txBody>
          <a:bodyPr/>
          <a:lstStyle/>
          <a:p>
            <a:r>
              <a:rPr lang="en-US" dirty="0" smtClean="0"/>
              <a:t>Timelines</a:t>
            </a:r>
            <a:r>
              <a:rPr lang="en-US" dirty="0"/>
              <a:t/>
            </a:r>
            <a:br>
              <a:rPr lang="en-US" dirty="0"/>
            </a:br>
            <a:endParaRPr lang="el-GR" sz="18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934859" y="1052736"/>
            <a:ext cx="7772400" cy="4860032"/>
          </a:xfrm>
        </p:spPr>
        <p:txBody>
          <a:bodyPr>
            <a:normAutofit/>
          </a:bodyPr>
          <a:lstStyle/>
          <a:p>
            <a:pPr lvl="1"/>
            <a:r>
              <a:rPr lang="el-GR" sz="2400" dirty="0" smtClean="0"/>
              <a:t>«</a:t>
            </a:r>
            <a:r>
              <a:rPr lang="el-GR" sz="2400" dirty="0" err="1"/>
              <a:t>TimeGlider</a:t>
            </a:r>
            <a:r>
              <a:rPr lang="el-GR" sz="2400" dirty="0"/>
              <a:t>» (</a:t>
            </a:r>
            <a:r>
              <a:rPr lang="el-GR" sz="2400" dirty="0">
                <a:hlinkClick r:id="rId2"/>
              </a:rPr>
              <a:t>http://timeglider.com</a:t>
            </a:r>
            <a:r>
              <a:rPr lang="el-GR" sz="2400" dirty="0" smtClean="0"/>
              <a:t>)</a:t>
            </a:r>
            <a:r>
              <a:rPr lang="en-US" sz="2400" dirty="0" smtClean="0"/>
              <a:t> </a:t>
            </a:r>
          </a:p>
          <a:p>
            <a:pPr lvl="1"/>
            <a:r>
              <a:rPr lang="el-GR" sz="2400" dirty="0"/>
              <a:t>«</a:t>
            </a:r>
            <a:r>
              <a:rPr lang="el-GR" sz="2400" dirty="0" err="1"/>
              <a:t>Τimetoast</a:t>
            </a:r>
            <a:r>
              <a:rPr lang="el-GR" sz="2400" dirty="0"/>
              <a:t>» (</a:t>
            </a:r>
            <a:r>
              <a:rPr lang="el-GR" sz="2400" u="sng" dirty="0">
                <a:hlinkClick r:id="rId3"/>
              </a:rPr>
              <a:t>http://</a:t>
            </a:r>
            <a:r>
              <a:rPr lang="el-GR" sz="2400" u="sng" dirty="0" smtClean="0">
                <a:hlinkClick r:id="rId3"/>
              </a:rPr>
              <a:t>www.timetoast.com</a:t>
            </a:r>
            <a:r>
              <a:rPr lang="el-GR" sz="2400" dirty="0"/>
              <a:t>) </a:t>
            </a:r>
            <a:r>
              <a:rPr lang="en-US" sz="2400" dirty="0" smtClean="0"/>
              <a:t> (not free)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b="1" dirty="0"/>
              <a:t>Top 10 Free Timeline Creation Tools For Teachers (2017 Update) </a:t>
            </a:r>
            <a:r>
              <a:rPr lang="en-US" sz="2400" dirty="0" smtClean="0"/>
              <a:t>: </a:t>
            </a:r>
            <a:r>
              <a:rPr lang="en-US" sz="2400" dirty="0" smtClean="0">
                <a:hlinkClick r:id="rId4"/>
              </a:rPr>
              <a:t>https</a:t>
            </a:r>
            <a:r>
              <a:rPr lang="en-US" sz="2400" dirty="0">
                <a:hlinkClick r:id="rId4"/>
              </a:rPr>
              <a:t>://</a:t>
            </a:r>
            <a:r>
              <a:rPr lang="en-US" sz="2400" dirty="0" smtClean="0">
                <a:hlinkClick r:id="rId4"/>
              </a:rPr>
              <a:t>elearningindustry.com/top-10-free-timeline-creation-tools-for-teachers</a:t>
            </a:r>
            <a:r>
              <a:rPr lang="en-US" sz="2400" dirty="0" smtClean="0"/>
              <a:t> </a:t>
            </a:r>
            <a:endParaRPr lang="el-GR" sz="2400" dirty="0" smtClean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 rotWithShape="1">
          <a:blip r:embed="rId5"/>
          <a:srcRect l="12883" t="5612" r="14223" b="7426"/>
          <a:stretch/>
        </p:blipFill>
        <p:spPr>
          <a:xfrm>
            <a:off x="2339752" y="3582168"/>
            <a:ext cx="4883968" cy="327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95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Cloud storage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755576" y="1426464"/>
            <a:ext cx="8405071" cy="3373632"/>
          </a:xfrm>
        </p:spPr>
        <p:txBody>
          <a:bodyPr>
            <a:normAutofit/>
          </a:bodyPr>
          <a:lstStyle/>
          <a:p>
            <a:r>
              <a:rPr lang="en-US" dirty="0" smtClean="0"/>
              <a:t>Save</a:t>
            </a:r>
          </a:p>
          <a:p>
            <a:r>
              <a:rPr lang="en-US" dirty="0" smtClean="0"/>
              <a:t>Synchronize</a:t>
            </a:r>
          </a:p>
          <a:p>
            <a:r>
              <a:rPr lang="en-US" dirty="0" smtClean="0"/>
              <a:t>Share</a:t>
            </a:r>
            <a:endParaRPr lang="en-US" dirty="0" smtClean="0"/>
          </a:p>
          <a:p>
            <a:pPr marL="68580" indent="0" algn="ctr">
              <a:buNone/>
            </a:pPr>
            <a:r>
              <a:rPr lang="en-US" dirty="0" smtClean="0"/>
              <a:t>Between different devices and/or different people</a:t>
            </a:r>
          </a:p>
        </p:txBody>
      </p:sp>
      <p:sp>
        <p:nvSpPr>
          <p:cNvPr id="4" name="Ορθογώνιο 3"/>
          <p:cNvSpPr/>
          <p:nvPr/>
        </p:nvSpPr>
        <p:spPr>
          <a:xfrm>
            <a:off x="3964668" y="1941747"/>
            <a:ext cx="873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files</a:t>
            </a:r>
            <a:endParaRPr lang="el-GR" sz="3200" dirty="0"/>
          </a:p>
        </p:txBody>
      </p:sp>
      <p:sp>
        <p:nvSpPr>
          <p:cNvPr id="5" name="Δεξιό άγκιστρο 4"/>
          <p:cNvSpPr/>
          <p:nvPr/>
        </p:nvSpPr>
        <p:spPr>
          <a:xfrm>
            <a:off x="3419872" y="1442047"/>
            <a:ext cx="360040" cy="1584176"/>
          </a:xfrm>
          <a:prstGeom prst="rightBrac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TextBox 5"/>
          <p:cNvSpPr txBox="1"/>
          <p:nvPr/>
        </p:nvSpPr>
        <p:spPr>
          <a:xfrm>
            <a:off x="986197" y="4365104"/>
            <a:ext cx="7704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err="1" smtClean="0"/>
              <a:t>DropBox</a:t>
            </a:r>
            <a:r>
              <a:rPr lang="en-US" sz="2800" dirty="0" smtClean="0"/>
              <a:t> (</a:t>
            </a:r>
            <a:r>
              <a:rPr lang="en-US" sz="2800" i="1" dirty="0" smtClean="0">
                <a:hlinkClick r:id="rId3"/>
              </a:rPr>
              <a:t>www.dropbox.com</a:t>
            </a:r>
            <a:r>
              <a:rPr lang="en-US" sz="2800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Google Drive (</a:t>
            </a:r>
            <a:r>
              <a:rPr lang="en-US" sz="2800" i="1" dirty="0">
                <a:hlinkClick r:id="rId4"/>
              </a:rPr>
              <a:t>https://</a:t>
            </a:r>
            <a:r>
              <a:rPr lang="en-US" sz="2800" i="1" dirty="0">
                <a:solidFill>
                  <a:schemeClr val="lt1"/>
                </a:solidFill>
                <a:hlinkClick r:id="rId4"/>
              </a:rPr>
              <a:t>accounts.google.com</a:t>
            </a:r>
            <a:r>
              <a:rPr lang="en-US" sz="2800" i="1" dirty="0" smtClean="0">
                <a:hlinkClick r:id="rId4"/>
              </a:rPr>
              <a:t>/</a:t>
            </a:r>
            <a:r>
              <a:rPr lang="en-US" sz="2800" i="1" dirty="0" smtClean="0"/>
              <a:t>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/>
              <a:t>Apple</a:t>
            </a:r>
            <a:r>
              <a:rPr lang="en-US" sz="2800" i="1" dirty="0" smtClean="0"/>
              <a:t> </a:t>
            </a:r>
            <a:r>
              <a:rPr lang="en-US" sz="2800" dirty="0" smtClean="0"/>
              <a:t>iCloud</a:t>
            </a:r>
            <a:r>
              <a:rPr lang="en-US" sz="2800" i="1" dirty="0" smtClean="0"/>
              <a:t> (</a:t>
            </a:r>
            <a:r>
              <a:rPr lang="en-US" sz="2800" i="1" dirty="0" smtClean="0">
                <a:hlinkClick r:id="rId5"/>
              </a:rPr>
              <a:t>https</a:t>
            </a:r>
            <a:r>
              <a:rPr lang="en-US" sz="2800" i="1" dirty="0">
                <a:hlinkClick r:id="rId5"/>
              </a:rPr>
              <a:t>://www.icloud.com</a:t>
            </a:r>
            <a:r>
              <a:rPr lang="en-US" sz="2800" i="1" dirty="0" smtClean="0">
                <a:hlinkClick r:id="rId5"/>
              </a:rPr>
              <a:t>/</a:t>
            </a:r>
            <a:r>
              <a:rPr lang="en-US" sz="2800" i="1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Microsoft</a:t>
            </a:r>
            <a:r>
              <a:rPr lang="en-US" sz="2800" i="1" dirty="0"/>
              <a:t> </a:t>
            </a:r>
            <a:r>
              <a:rPr lang="en-US" sz="2800" dirty="0"/>
              <a:t>SkyDrive</a:t>
            </a:r>
            <a:r>
              <a:rPr lang="en-US" sz="2800" i="1" dirty="0"/>
              <a:t> (</a:t>
            </a:r>
            <a:r>
              <a:rPr lang="en-US" sz="2800" i="1" dirty="0">
                <a:hlinkClick r:id="rId6"/>
              </a:rPr>
              <a:t>https://</a:t>
            </a:r>
            <a:r>
              <a:rPr lang="en-US" sz="2800" i="1" dirty="0" smtClean="0">
                <a:hlinkClick r:id="rId6"/>
              </a:rPr>
              <a:t>skydrive.live.com/</a:t>
            </a:r>
            <a:r>
              <a:rPr lang="en-US" sz="2800" i="1" dirty="0" smtClean="0"/>
              <a:t>)</a:t>
            </a:r>
            <a:endParaRPr lang="el-GR" sz="2800" i="1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218260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Ορθογώνιο 1"/>
          <p:cNvSpPr/>
          <p:nvPr/>
        </p:nvSpPr>
        <p:spPr>
          <a:xfrm>
            <a:off x="683568" y="404664"/>
            <a:ext cx="341984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11480" lvl="0" indent="-342900">
              <a:spcBef>
                <a:spcPts val="700"/>
              </a:spcBef>
              <a:buClr>
                <a:srgbClr val="D6ECFF"/>
              </a:buClr>
              <a:buSzPct val="95000"/>
              <a:buFont typeface="Wingdings"/>
              <a:buChar char=""/>
            </a:pPr>
            <a:r>
              <a:rPr lang="en-US" sz="3000" dirty="0">
                <a:solidFill>
                  <a:prstClr val="white"/>
                </a:solidFill>
              </a:rPr>
              <a:t>Concept mapping</a:t>
            </a:r>
            <a:endParaRPr lang="el-GR" sz="3000" dirty="0">
              <a:solidFill>
                <a:prstClr val="white"/>
              </a:solidFill>
            </a:endParaRP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 rotWithShape="1">
          <a:blip r:embed="rId2"/>
          <a:srcRect l="11413" t="5179" r="13775" b="4911"/>
          <a:stretch/>
        </p:blipFill>
        <p:spPr>
          <a:xfrm>
            <a:off x="827584" y="1124744"/>
            <a:ext cx="7566295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4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/>
          <p:cNvPicPr>
            <a:picLocks noChangeAspect="1"/>
          </p:cNvPicPr>
          <p:nvPr/>
        </p:nvPicPr>
        <p:blipFill rotWithShape="1">
          <a:blip r:embed="rId2"/>
          <a:srcRect l="19288" t="5179" r="20863" b="13583"/>
          <a:stretch/>
        </p:blipFill>
        <p:spPr>
          <a:xfrm>
            <a:off x="251520" y="140332"/>
            <a:ext cx="8802461" cy="671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63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 rotWithShape="1">
          <a:blip r:embed="rId2"/>
          <a:srcRect l="16926" t="3778" r="15351" b="6578"/>
          <a:stretch/>
        </p:blipFill>
        <p:spPr>
          <a:xfrm>
            <a:off x="323527" y="332656"/>
            <a:ext cx="8321425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948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Notions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914400" y="1268760"/>
            <a:ext cx="7772400" cy="5076056"/>
          </a:xfrm>
        </p:spPr>
        <p:txBody>
          <a:bodyPr>
            <a:normAutofit/>
          </a:bodyPr>
          <a:lstStyle/>
          <a:p>
            <a:r>
              <a:rPr lang="en-US" dirty="0" smtClean="0"/>
              <a:t>Concept mapping</a:t>
            </a:r>
            <a:endParaRPr lang="el-GR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Word clouds</a:t>
            </a:r>
            <a:endParaRPr lang="el-GR" dirty="0" smtClean="0"/>
          </a:p>
          <a:p>
            <a:pPr lvl="1"/>
            <a:r>
              <a:rPr lang="en-US" sz="2400" dirty="0" err="1" smtClean="0"/>
              <a:t>WordClouds</a:t>
            </a:r>
            <a:r>
              <a:rPr lang="en-US" sz="2400" dirty="0" smtClean="0"/>
              <a:t> </a:t>
            </a:r>
            <a:r>
              <a:rPr lang="el-GR" sz="2400" dirty="0"/>
              <a:t> </a:t>
            </a:r>
            <a:r>
              <a:rPr lang="en-US" sz="2400" i="1" dirty="0">
                <a:hlinkClick r:id="rId2"/>
              </a:rPr>
              <a:t>https://www.wordclouds.com/</a:t>
            </a:r>
            <a:r>
              <a:rPr lang="en-US" sz="2400" i="1" dirty="0"/>
              <a:t> </a:t>
            </a:r>
            <a:endParaRPr lang="en-US" sz="2400" dirty="0" smtClean="0"/>
          </a:p>
          <a:p>
            <a:pPr lvl="1"/>
            <a:r>
              <a:rPr lang="en-US" sz="2400" dirty="0">
                <a:hlinkClick r:id="rId3"/>
              </a:rPr>
              <a:t>https://www.jasondavies.com/wordcloud</a:t>
            </a:r>
            <a:r>
              <a:rPr lang="en-US" sz="2400" dirty="0" smtClean="0">
                <a:hlinkClick r:id="rId3"/>
              </a:rPr>
              <a:t>/</a:t>
            </a:r>
            <a:r>
              <a:rPr lang="en-US" sz="2400" dirty="0" smtClean="0"/>
              <a:t>  </a:t>
            </a:r>
            <a:endParaRPr lang="en-US" sz="2400" dirty="0"/>
          </a:p>
          <a:p>
            <a:pPr lvl="1"/>
            <a:r>
              <a:rPr lang="en-US" sz="2400" dirty="0" err="1" smtClean="0"/>
              <a:t>Wordle</a:t>
            </a:r>
            <a:r>
              <a:rPr lang="en-US" sz="2400" dirty="0" smtClean="0"/>
              <a:t> </a:t>
            </a:r>
            <a:r>
              <a:rPr lang="en-US" sz="2400" i="1" dirty="0">
                <a:solidFill>
                  <a:schemeClr val="lt1"/>
                </a:solidFill>
                <a:hlinkClick r:id="rId4"/>
              </a:rPr>
              <a:t>http://www.wordle.net/create</a:t>
            </a:r>
            <a:r>
              <a:rPr lang="el-GR" sz="2400" i="1" dirty="0">
                <a:solidFill>
                  <a:schemeClr val="lt1"/>
                </a:solidFill>
              </a:rPr>
              <a:t> </a:t>
            </a:r>
            <a:r>
              <a:rPr lang="en-US" sz="2400" dirty="0" smtClean="0"/>
              <a:t> </a:t>
            </a:r>
            <a:endParaRPr lang="en-US" sz="2400" dirty="0" smtClean="0"/>
          </a:p>
          <a:p>
            <a:pPr lvl="1"/>
            <a:r>
              <a:rPr lang="el-GR" sz="2400" dirty="0"/>
              <a:t>«</a:t>
            </a:r>
            <a:r>
              <a:rPr lang="el-GR" sz="2400" dirty="0" err="1"/>
              <a:t>Tagxedo</a:t>
            </a:r>
            <a:r>
              <a:rPr lang="el-GR" sz="2400" dirty="0" smtClean="0"/>
              <a:t>»</a:t>
            </a:r>
            <a:r>
              <a:rPr lang="en-US" sz="2400" dirty="0" smtClean="0"/>
              <a:t> </a:t>
            </a:r>
            <a:r>
              <a:rPr lang="el-GR" sz="2400" i="1" dirty="0">
                <a:hlinkClick r:id="rId5"/>
              </a:rPr>
              <a:t>http://www.tagxedo.com</a:t>
            </a:r>
            <a:endParaRPr lang="en-US" sz="2400" dirty="0" smtClean="0"/>
          </a:p>
        </p:txBody>
      </p:sp>
      <p:sp>
        <p:nvSpPr>
          <p:cNvPr id="4" name="Ορθογώνιο 3"/>
          <p:cNvSpPr/>
          <p:nvPr/>
        </p:nvSpPr>
        <p:spPr>
          <a:xfrm>
            <a:off x="1907704" y="2405578"/>
            <a:ext cx="184731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5" name="Ορθογώνιο 4"/>
          <p:cNvSpPr/>
          <p:nvPr/>
        </p:nvSpPr>
        <p:spPr>
          <a:xfrm>
            <a:off x="1403648" y="1820802"/>
            <a:ext cx="7128792" cy="230832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CMapTools</a:t>
            </a:r>
            <a:r>
              <a:rPr lang="en-US" sz="2400" dirty="0"/>
              <a:t> (</a:t>
            </a:r>
            <a:r>
              <a:rPr lang="en-US" sz="2400" dirty="0">
                <a:hlinkClick r:id="rId6"/>
              </a:rPr>
              <a:t>http://cmap.ihmc.us/</a:t>
            </a:r>
            <a:r>
              <a:rPr lang="en-US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dirty="0" smtClean="0"/>
              <a:t>«</a:t>
            </a:r>
            <a:r>
              <a:rPr lang="el-GR" sz="2400" dirty="0"/>
              <a:t>VUE</a:t>
            </a:r>
            <a:r>
              <a:rPr lang="el-GR" sz="2400" dirty="0" smtClean="0"/>
              <a:t>» </a:t>
            </a:r>
            <a:r>
              <a:rPr lang="el-GR" sz="2400" dirty="0"/>
              <a:t>(</a:t>
            </a:r>
            <a:r>
              <a:rPr lang="el-GR" sz="2400" dirty="0">
                <a:hlinkClick r:id="rId7"/>
              </a:rPr>
              <a:t>http://vue.tufts.edu</a:t>
            </a:r>
            <a:r>
              <a:rPr lang="el-GR" sz="2400" dirty="0" smtClean="0">
                <a:hlinkClick r:id="rId7"/>
              </a:rPr>
              <a:t>/</a:t>
            </a:r>
            <a:r>
              <a:rPr lang="el-GR" sz="2400" dirty="0" smtClean="0"/>
              <a:t>)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dirty="0" smtClean="0"/>
              <a:t>«</a:t>
            </a:r>
            <a:r>
              <a:rPr lang="el-GR" sz="2400" dirty="0"/>
              <a:t>XMIND» (</a:t>
            </a:r>
            <a:r>
              <a:rPr lang="el-GR" sz="2400" dirty="0">
                <a:hlinkClick r:id="rId8"/>
              </a:rPr>
              <a:t>http://www.xmind.net</a:t>
            </a:r>
            <a:r>
              <a:rPr lang="el-GR" sz="2400" dirty="0" smtClean="0">
                <a:hlinkClick r:id="rId8"/>
              </a:rPr>
              <a:t>/</a:t>
            </a:r>
            <a:r>
              <a:rPr lang="el-GR" sz="2400" dirty="0" smtClean="0"/>
              <a:t>)</a:t>
            </a:r>
            <a:endParaRPr lang="en-US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l-GR" sz="2400" dirty="0" smtClean="0"/>
              <a:t>«</a:t>
            </a:r>
            <a:r>
              <a:rPr lang="el-GR" sz="2400" dirty="0" err="1"/>
              <a:t>FreeMind</a:t>
            </a:r>
            <a:r>
              <a:rPr lang="el-GR" sz="2400" dirty="0"/>
              <a:t>» </a:t>
            </a:r>
            <a:r>
              <a:rPr lang="el-GR" sz="2400" dirty="0" smtClean="0"/>
              <a:t>(</a:t>
            </a:r>
            <a:r>
              <a:rPr lang="el-GR" sz="2400" dirty="0" smtClean="0">
                <a:hlinkClick r:id="rId9"/>
              </a:rPr>
              <a:t>http</a:t>
            </a:r>
            <a:r>
              <a:rPr lang="el-GR" sz="2400" dirty="0">
                <a:hlinkClick r:id="rId9"/>
              </a:rPr>
              <a:t>://freemind.sourceforge.net/wiki/index.php/Main_Page</a:t>
            </a:r>
            <a:r>
              <a:rPr lang="el-GR" sz="2400" dirty="0" smtClean="0"/>
              <a:t>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6705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Survey</a:t>
            </a:r>
            <a:endParaRPr lang="el-G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9" t="9758" r="13699" b="5470"/>
          <a:stretch/>
        </p:blipFill>
        <p:spPr bwMode="auto">
          <a:xfrm>
            <a:off x="937421" y="1426464"/>
            <a:ext cx="6749047" cy="49524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Ορθογώνιο 3"/>
          <p:cNvSpPr/>
          <p:nvPr/>
        </p:nvSpPr>
        <p:spPr>
          <a:xfrm>
            <a:off x="6690781" y="6391200"/>
            <a:ext cx="2309863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i="1" dirty="0">
                <a:solidFill>
                  <a:schemeClr val="lt1"/>
                </a:solidFill>
                <a:hlinkClick r:id="rId3"/>
              </a:rPr>
              <a:t>www.surveymonkey.gr</a:t>
            </a:r>
            <a:endParaRPr lang="en-US" i="1" dirty="0">
              <a:solidFill>
                <a:schemeClr val="l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077803">
            <a:off x="6339186" y="395744"/>
            <a:ext cx="2740606" cy="1200329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eg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l-GR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Feedback</a:t>
            </a:r>
            <a:endParaRPr lang="el-GR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Questionnaires</a:t>
            </a:r>
            <a:endParaRPr lang="el-GR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Interview form</a:t>
            </a:r>
            <a:endParaRPr lang="el-G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37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Questionnaire forms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Google Docs</a:t>
            </a:r>
            <a:r>
              <a:rPr lang="el-GR" dirty="0" smtClean="0"/>
              <a:t> </a:t>
            </a:r>
            <a:r>
              <a:rPr lang="el-GR" dirty="0" smtClean="0">
                <a:sym typeface="Wingdings" panose="05000000000000000000" pitchFamily="2" charset="2"/>
              </a:rPr>
              <a:t> </a:t>
            </a:r>
            <a:r>
              <a:rPr lang="en-US" dirty="0" smtClean="0">
                <a:sym typeface="Wingdings" panose="05000000000000000000" pitchFamily="2" charset="2"/>
              </a:rPr>
              <a:t>answers in Excel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0" t="19994" r="22403" b="6571"/>
          <a:stretch/>
        </p:blipFill>
        <p:spPr bwMode="auto">
          <a:xfrm>
            <a:off x="451338" y="2293513"/>
            <a:ext cx="4349262" cy="3552093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grpSp>
        <p:nvGrpSpPr>
          <p:cNvPr id="5" name="Ομάδα 4"/>
          <p:cNvGrpSpPr/>
          <p:nvPr/>
        </p:nvGrpSpPr>
        <p:grpSpPr>
          <a:xfrm>
            <a:off x="3203848" y="3182225"/>
            <a:ext cx="5651104" cy="2893513"/>
            <a:chOff x="3347864" y="3861048"/>
            <a:chExt cx="5651104" cy="2893513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22" b="7354"/>
            <a:stretch/>
          </p:blipFill>
          <p:spPr bwMode="auto">
            <a:xfrm>
              <a:off x="3347864" y="3861048"/>
              <a:ext cx="5651104" cy="289351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Ορθογώνιο 3"/>
            <p:cNvSpPr/>
            <p:nvPr/>
          </p:nvSpPr>
          <p:spPr>
            <a:xfrm>
              <a:off x="4067944" y="5229199"/>
              <a:ext cx="1152128" cy="144016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</p:spTree>
    <p:extLst>
      <p:ext uri="{BB962C8B-B14F-4D97-AF65-F5344CB8AC3E}">
        <p14:creationId xmlns:p14="http://schemas.microsoft.com/office/powerpoint/2010/main" val="51812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museums</a:t>
            </a:r>
            <a:r>
              <a:rPr lang="el-GR" dirty="0"/>
              <a:t/>
            </a:r>
            <a:br>
              <a:rPr lang="el-GR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83568" y="1268760"/>
            <a:ext cx="7772400" cy="4572000"/>
          </a:xfrm>
        </p:spPr>
        <p:txBody>
          <a:bodyPr>
            <a:normAutofit/>
          </a:bodyPr>
          <a:lstStyle/>
          <a:p>
            <a:endParaRPr lang="el-GR" dirty="0"/>
          </a:p>
          <a:p>
            <a:endParaRPr lang="el-GR" dirty="0" smtClean="0"/>
          </a:p>
          <a:p>
            <a:endParaRPr lang="el-GR" dirty="0"/>
          </a:p>
          <a:p>
            <a:pPr marL="68580" indent="0">
              <a:buNone/>
            </a:pPr>
            <a:endParaRPr lang="el-GR" dirty="0" smtClean="0"/>
          </a:p>
        </p:txBody>
      </p:sp>
      <p:sp>
        <p:nvSpPr>
          <p:cNvPr id="4" name="Ορθογώνιο 3"/>
          <p:cNvSpPr/>
          <p:nvPr/>
        </p:nvSpPr>
        <p:spPr>
          <a:xfrm>
            <a:off x="464252" y="2348880"/>
            <a:ext cx="76361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10 Top Museums You Can Explore </a:t>
            </a:r>
            <a:r>
              <a:rPr lang="en-US" sz="2400" b="1" dirty="0" smtClean="0"/>
              <a:t>(by Google)</a:t>
            </a:r>
            <a:endParaRPr lang="en-US" sz="2400" b="1" dirty="0"/>
          </a:p>
          <a:p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://artsandculture.google.com/theme/igKSKBBnEBSGKg</a:t>
            </a:r>
            <a:r>
              <a:rPr lang="en-US" dirty="0"/>
              <a:t> 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l-G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10 amazing virtual museum tours</a:t>
            </a:r>
          </a:p>
          <a:p>
            <a:r>
              <a:rPr lang="en-US" u="sng" dirty="0" smtClean="0">
                <a:hlinkClick r:id="rId3"/>
              </a:rPr>
              <a:t>https</a:t>
            </a:r>
            <a:r>
              <a:rPr lang="en-US" u="sng" dirty="0">
                <a:hlinkClick r:id="rId3"/>
              </a:rPr>
              <a:t>://www.virtualiteach.com/single-post/2017/08/20/10-amazing-virtual-museum-tours</a:t>
            </a:r>
            <a:r>
              <a:rPr lang="en-US" dirty="0"/>
              <a:t> </a:t>
            </a:r>
            <a:endParaRPr lang="el-GR" dirty="0"/>
          </a:p>
          <a:p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u="sng" dirty="0" smtClean="0"/>
              <a:t>Tour </a:t>
            </a:r>
            <a:r>
              <a:rPr lang="en-US" sz="2400" b="1" u="sng" dirty="0"/>
              <a:t>Creator </a:t>
            </a:r>
            <a:r>
              <a:rPr lang="en-US" sz="2400" b="1" dirty="0" smtClean="0"/>
              <a:t>= easy </a:t>
            </a:r>
            <a:r>
              <a:rPr lang="en-US" sz="2400" b="1" dirty="0"/>
              <a:t>to build immersive, 360° tours right from your computer</a:t>
            </a:r>
          </a:p>
          <a:p>
            <a:r>
              <a:rPr lang="en-US" u="sng" dirty="0" smtClean="0">
                <a:hlinkClick r:id="rId4"/>
              </a:rPr>
              <a:t>https</a:t>
            </a:r>
            <a:r>
              <a:rPr lang="en-US" u="sng" dirty="0">
                <a:hlinkClick r:id="rId4"/>
              </a:rPr>
              <a:t>://vr.google.com/tourcreator/</a:t>
            </a:r>
            <a:endParaRPr lang="el-GR" dirty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11038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Μετρό">
  <a:themeElements>
    <a:clrScheme name="Μετρό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Μετρό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Μετρό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2599</TotalTime>
  <Words>636</Words>
  <Application>Microsoft Office PowerPoint</Application>
  <PresentationFormat>Προβολή στην οθόνη (4:3)</PresentationFormat>
  <Paragraphs>143</Paragraphs>
  <Slides>23</Slides>
  <Notes>10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8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23</vt:i4>
      </vt:variant>
    </vt:vector>
  </HeadingPairs>
  <TitlesOfParts>
    <vt:vector size="32" baseType="lpstr">
      <vt:lpstr>Arial</vt:lpstr>
      <vt:lpstr>Calibri</vt:lpstr>
      <vt:lpstr>Consolas</vt:lpstr>
      <vt:lpstr>Corbel</vt:lpstr>
      <vt:lpstr>Times New Roman</vt:lpstr>
      <vt:lpstr>Wingdings</vt:lpstr>
      <vt:lpstr>Wingdings 2</vt:lpstr>
      <vt:lpstr>Wingdings 3</vt:lpstr>
      <vt:lpstr>Μετρό</vt:lpstr>
      <vt:lpstr>ICT tools in our classroom  (example: cultural heritage)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Notions</vt:lpstr>
      <vt:lpstr>Survey</vt:lpstr>
      <vt:lpstr>Questionnaire forms</vt:lpstr>
      <vt:lpstr>Virtual museums </vt:lpstr>
      <vt:lpstr>Coordinates  Distance calculators </vt:lpstr>
      <vt:lpstr>Video tutorial makers (Screen Recorders and Video Editors)</vt:lpstr>
      <vt:lpstr>Camtasia http://www.techsmith.com/camtasia/ </vt:lpstr>
      <vt:lpstr>Digital story  </vt:lpstr>
      <vt:lpstr>Digital stories</vt:lpstr>
      <vt:lpstr>Comics</vt:lpstr>
      <vt:lpstr>Παρουσίαση του PowerPoint</vt:lpstr>
      <vt:lpstr>WebQuest (structured lesson)</vt:lpstr>
      <vt:lpstr>Course authoring tools</vt:lpstr>
      <vt:lpstr>LCDS  Microsoft https://www.microsoft.com/learning/en/us/training/lcds.aspx#tab1</vt:lpstr>
      <vt:lpstr>Course authoring tools</vt:lpstr>
      <vt:lpstr>Evaluation</vt:lpstr>
      <vt:lpstr>Timelines </vt:lpstr>
      <vt:lpstr>Cloud storage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nb2</dc:creator>
  <cp:lastModifiedBy>Ioanna</cp:lastModifiedBy>
  <cp:revision>71</cp:revision>
  <dcterms:created xsi:type="dcterms:W3CDTF">2014-01-31T19:00:58Z</dcterms:created>
  <dcterms:modified xsi:type="dcterms:W3CDTF">2018-10-22T09:44:52Z</dcterms:modified>
</cp:coreProperties>
</file>