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32"/>
  </p:notesMasterIdLst>
  <p:sldIdLst>
    <p:sldId id="256" r:id="rId2"/>
    <p:sldId id="257" r:id="rId3"/>
    <p:sldId id="258" r:id="rId4"/>
    <p:sldId id="259" r:id="rId5"/>
    <p:sldId id="270" r:id="rId6"/>
    <p:sldId id="262" r:id="rId7"/>
    <p:sldId id="263" r:id="rId8"/>
    <p:sldId id="264" r:id="rId9"/>
    <p:sldId id="265" r:id="rId10"/>
    <p:sldId id="268" r:id="rId11"/>
    <p:sldId id="266" r:id="rId12"/>
    <p:sldId id="280" r:id="rId13"/>
    <p:sldId id="267" r:id="rId14"/>
    <p:sldId id="281" r:id="rId15"/>
    <p:sldId id="282" r:id="rId16"/>
    <p:sldId id="271" r:id="rId17"/>
    <p:sldId id="269" r:id="rId18"/>
    <p:sldId id="283" r:id="rId19"/>
    <p:sldId id="260" r:id="rId20"/>
    <p:sldId id="286" r:id="rId21"/>
    <p:sldId id="272" r:id="rId22"/>
    <p:sldId id="284" r:id="rId23"/>
    <p:sldId id="273" r:id="rId24"/>
    <p:sldId id="285" r:id="rId25"/>
    <p:sldId id="274" r:id="rId26"/>
    <p:sldId id="275" r:id="rId27"/>
    <p:sldId id="276" r:id="rId28"/>
    <p:sldId id="277" r:id="rId29"/>
    <p:sldId id="278" r:id="rId30"/>
    <p:sldId id="26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5" autoAdjust="0"/>
  </p:normalViewPr>
  <p:slideViewPr>
    <p:cSldViewPr snapToGrid="0">
      <p:cViewPr varScale="1">
        <p:scale>
          <a:sx n="111" d="100"/>
          <a:sy n="111"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0F0CE2-5710-4480-8469-1AB38BD7ECCC}" type="datetimeFigureOut">
              <a:rPr lang="en-US" smtClean="0"/>
              <a:t>6/8/2021</a:t>
            </a:fld>
            <a:endParaRPr lang="en-US"/>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3A9BB4-EAB2-4EF3-BC92-936C1FC383F0}" type="slidenum">
              <a:rPr lang="en-US" smtClean="0"/>
              <a:t>‹#›</a:t>
            </a:fld>
            <a:endParaRPr lang="en-US"/>
          </a:p>
        </p:txBody>
      </p:sp>
    </p:spTree>
    <p:extLst>
      <p:ext uri="{BB962C8B-B14F-4D97-AF65-F5344CB8AC3E}">
        <p14:creationId xmlns:p14="http://schemas.microsoft.com/office/powerpoint/2010/main" val="119329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kern="1200" dirty="0" smtClean="0">
                <a:solidFill>
                  <a:schemeClr val="tx1"/>
                </a:solidFill>
                <a:effectLst/>
                <a:latin typeface="+mn-lt"/>
                <a:ea typeface="+mn-ea"/>
                <a:cs typeface="+mn-cs"/>
              </a:rPr>
              <a:t>Communicating to Parents</a:t>
            </a:r>
          </a:p>
          <a:p>
            <a:r>
              <a:rPr lang="en-US" sz="1200" b="0" i="0" kern="1200" dirty="0" smtClean="0">
                <a:solidFill>
                  <a:schemeClr val="tx1"/>
                </a:solidFill>
                <a:effectLst/>
                <a:latin typeface="+mn-lt"/>
                <a:ea typeface="+mn-ea"/>
                <a:cs typeface="+mn-cs"/>
              </a:rPr>
              <a:t>Teachers should be comfortable communicating with parents regularly, with phone calls and informal notes in addition to formal report cards. Teachers must be able to express themselves both verbally and in writing in order to report student progress to parents. They need to explain the strengths and weaknesses of their students so that parents will understand the message and be receptive rather than defensive. This is especially important when the teacher conveys a difficult message about the student's misbehavior or learning problems. The message must be delivered clearly and with tact. </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a:t>
            </a:fld>
            <a:endParaRPr lang="en-US"/>
          </a:p>
        </p:txBody>
      </p:sp>
    </p:spTree>
    <p:extLst>
      <p:ext uri="{BB962C8B-B14F-4D97-AF65-F5344CB8AC3E}">
        <p14:creationId xmlns:p14="http://schemas.microsoft.com/office/powerpoint/2010/main" val="3396006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22</a:t>
            </a:fld>
            <a:endParaRPr lang="en-US"/>
          </a:p>
        </p:txBody>
      </p:sp>
    </p:spTree>
    <p:extLst>
      <p:ext uri="{BB962C8B-B14F-4D97-AF65-F5344CB8AC3E}">
        <p14:creationId xmlns:p14="http://schemas.microsoft.com/office/powerpoint/2010/main" val="754861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smtClean="0">
                <a:solidFill>
                  <a:schemeClr val="tx1"/>
                </a:solidFill>
                <a:effectLst/>
                <a:latin typeface="+mn-lt"/>
                <a:ea typeface="+mn-ea"/>
                <a:cs typeface="+mn-cs"/>
              </a:rPr>
              <a:t>When all is said and done, give recommendations on what the person can do to improve.</a:t>
            </a:r>
          </a:p>
          <a:p>
            <a:r>
              <a:rPr lang="en-US" sz="1200" b="0" i="0" kern="1200" dirty="0" smtClean="0">
                <a:solidFill>
                  <a:schemeClr val="tx1"/>
                </a:solidFill>
                <a:effectLst/>
                <a:latin typeface="+mn-lt"/>
                <a:ea typeface="+mn-ea"/>
                <a:cs typeface="+mn-cs"/>
              </a:rPr>
              <a:t>Every critique can be interpreted in different ways. Giving recommendations will give the person a clear idea of what you have in mind. </a:t>
            </a:r>
          </a:p>
          <a:p>
            <a:r>
              <a:rPr lang="en-US" sz="1200" b="0" i="0" kern="1200" dirty="0" smtClean="0">
                <a:solidFill>
                  <a:schemeClr val="tx1"/>
                </a:solidFill>
                <a:effectLst/>
                <a:latin typeface="+mn-lt"/>
                <a:ea typeface="+mn-ea"/>
                <a:cs typeface="+mn-cs"/>
              </a:rPr>
              <a:t>Secondly, recommendations provide a strong call-to-action. You want the person to act on what you have shared, not procrastinate.</a:t>
            </a:r>
          </a:p>
          <a:p>
            <a:r>
              <a:rPr lang="en-US" sz="1200" b="0" i="0" kern="1200" dirty="0" smtClean="0">
                <a:solidFill>
                  <a:schemeClr val="tx1"/>
                </a:solidFill>
                <a:effectLst/>
                <a:latin typeface="+mn-lt"/>
                <a:ea typeface="+mn-ea"/>
                <a:cs typeface="+mn-cs"/>
              </a:rPr>
              <a:t>With your recommendations, I recommend to (a) be specific with your suggestions and (b) briefly explain the rationale behind the recommendation.</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23</a:t>
            </a:fld>
            <a:endParaRPr lang="en-US"/>
          </a:p>
        </p:txBody>
      </p:sp>
    </p:spTree>
    <p:extLst>
      <p:ext uri="{BB962C8B-B14F-4D97-AF65-F5344CB8AC3E}">
        <p14:creationId xmlns:p14="http://schemas.microsoft.com/office/powerpoint/2010/main" val="4060376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kern="1200" dirty="0" smtClean="0">
                <a:solidFill>
                  <a:schemeClr val="tx1"/>
                </a:solidFill>
                <a:effectLst/>
                <a:latin typeface="+mn-lt"/>
                <a:ea typeface="+mn-ea"/>
                <a:cs typeface="+mn-cs"/>
              </a:rPr>
              <a:t>Example</a:t>
            </a:r>
            <a:r>
              <a:rPr lang="en-US" sz="1200" b="0" i="0" kern="1200" dirty="0" smtClean="0">
                <a:solidFill>
                  <a:schemeClr val="tx1"/>
                </a:solidFill>
                <a:effectLst/>
                <a:latin typeface="+mn-lt"/>
                <a:ea typeface="+mn-ea"/>
                <a:cs typeface="+mn-cs"/>
              </a:rPr>
              <a:t>: Giving feedback on a presentation</a:t>
            </a:r>
          </a:p>
          <a:p>
            <a:r>
              <a:rPr lang="en-US" sz="1200" b="1" i="0" kern="1200" dirty="0" smtClean="0">
                <a:solidFill>
                  <a:schemeClr val="tx1"/>
                </a:solidFill>
                <a:effectLst/>
                <a:latin typeface="+mn-lt"/>
                <a:ea typeface="+mn-ea"/>
                <a:cs typeface="+mn-cs"/>
              </a:rPr>
              <a:t>Weak recommendation</a:t>
            </a:r>
            <a:r>
              <a:rPr lang="en-US" sz="1200" b="0" i="0" kern="1200" dirty="0" smtClean="0">
                <a:solidFill>
                  <a:schemeClr val="tx1"/>
                </a:solidFill>
                <a:effectLst/>
                <a:latin typeface="+mn-lt"/>
                <a:ea typeface="+mn-ea"/>
                <a:cs typeface="+mn-cs"/>
              </a:rPr>
              <a:t>: “The presentation is too long. Make it shorter.” — Not very helpful. Reducing the presentation time can be done via many ways — cutting down the points, removing examples, talking faster, and so on. What exactly do you mean? Part of giving constructive criticism includes being specific (see Tip #3).</a:t>
            </a:r>
          </a:p>
          <a:p>
            <a:r>
              <a:rPr lang="en-US" sz="1200" b="1" i="0" kern="1200" dirty="0" smtClean="0">
                <a:solidFill>
                  <a:schemeClr val="tx1"/>
                </a:solidFill>
                <a:effectLst/>
                <a:latin typeface="+mn-lt"/>
                <a:ea typeface="+mn-ea"/>
                <a:cs typeface="+mn-cs"/>
              </a:rPr>
              <a:t>Good recommendation</a:t>
            </a:r>
            <a:r>
              <a:rPr lang="en-US" sz="1200" b="0" i="0" kern="1200" dirty="0" smtClean="0">
                <a:solidFill>
                  <a:schemeClr val="tx1"/>
                </a:solidFill>
                <a:effectLst/>
                <a:latin typeface="+mn-lt"/>
                <a:ea typeface="+mn-ea"/>
                <a:cs typeface="+mn-cs"/>
              </a:rPr>
              <a:t>: “Instead of 2-3 examples per point which detracts from the main message, limit 1 example to each point. This way, the presentation is more succinct and impactful. Doing this, the presentation length will easily be reduced from 30 minutes to 20 minutes.” — Great recommendation that is specific. Rationale is also provided which explains your point of view to the person.</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24</a:t>
            </a:fld>
            <a:endParaRPr lang="en-US"/>
          </a:p>
        </p:txBody>
      </p:sp>
    </p:spTree>
    <p:extLst>
      <p:ext uri="{BB962C8B-B14F-4D97-AF65-F5344CB8AC3E}">
        <p14:creationId xmlns:p14="http://schemas.microsoft.com/office/powerpoint/2010/main" val="2328858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kern="1200" dirty="0" smtClean="0">
                <a:solidFill>
                  <a:schemeClr val="tx1"/>
                </a:solidFill>
                <a:effectLst/>
                <a:latin typeface="+mn-lt"/>
                <a:ea typeface="+mn-ea"/>
                <a:cs typeface="+mn-cs"/>
              </a:rPr>
              <a:t>Example</a:t>
            </a:r>
            <a:r>
              <a:rPr lang="en-US" sz="1200" b="0" i="0" kern="1200" dirty="0" smtClean="0">
                <a:solidFill>
                  <a:schemeClr val="tx1"/>
                </a:solidFill>
                <a:effectLst/>
                <a:latin typeface="+mn-lt"/>
                <a:ea typeface="+mn-ea"/>
                <a:cs typeface="+mn-cs"/>
              </a:rPr>
              <a:t>: Giving feedback on a presentation</a:t>
            </a:r>
          </a:p>
          <a:p>
            <a:r>
              <a:rPr lang="en-US" sz="1200" b="1" i="0" kern="1200" dirty="0" smtClean="0">
                <a:solidFill>
                  <a:schemeClr val="tx1"/>
                </a:solidFill>
                <a:effectLst/>
                <a:latin typeface="+mn-lt"/>
                <a:ea typeface="+mn-ea"/>
                <a:cs typeface="+mn-cs"/>
              </a:rPr>
              <a:t>Weak recommendation</a:t>
            </a:r>
            <a:r>
              <a:rPr lang="en-US" sz="1200" b="0" i="0" kern="1200" dirty="0" smtClean="0">
                <a:solidFill>
                  <a:schemeClr val="tx1"/>
                </a:solidFill>
                <a:effectLst/>
                <a:latin typeface="+mn-lt"/>
                <a:ea typeface="+mn-ea"/>
                <a:cs typeface="+mn-cs"/>
              </a:rPr>
              <a:t>: “The presentation is too long. Make it shorter.” — Not very helpful. Reducing the presentation time can be done via many ways — cutting down the points, removing examples, talking faster, and so on. What exactly do you mean? Part of giving constructive criticism includes being specific (see Tip #3).</a:t>
            </a:r>
          </a:p>
          <a:p>
            <a:r>
              <a:rPr lang="en-US" sz="1200" b="1" i="0" kern="1200" dirty="0" smtClean="0">
                <a:solidFill>
                  <a:schemeClr val="tx1"/>
                </a:solidFill>
                <a:effectLst/>
                <a:latin typeface="+mn-lt"/>
                <a:ea typeface="+mn-ea"/>
                <a:cs typeface="+mn-cs"/>
              </a:rPr>
              <a:t>Good recommendation</a:t>
            </a:r>
            <a:r>
              <a:rPr lang="en-US" sz="1200" b="0" i="0" kern="1200" dirty="0" smtClean="0">
                <a:solidFill>
                  <a:schemeClr val="tx1"/>
                </a:solidFill>
                <a:effectLst/>
                <a:latin typeface="+mn-lt"/>
                <a:ea typeface="+mn-ea"/>
                <a:cs typeface="+mn-cs"/>
              </a:rPr>
              <a:t>: “Instead of 2-3 examples per point which detracts from the main message, limit 1 example to each point. This way, the presentation is more succinct and impactful. Doing this, the presentation length will easily be reduced from 30 minutes to 20 minutes.” — Great recommendation that is specific. Rationale is also provided which explains your point of view to the person.</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25</a:t>
            </a:fld>
            <a:endParaRPr lang="en-US"/>
          </a:p>
        </p:txBody>
      </p:sp>
    </p:spTree>
    <p:extLst>
      <p:ext uri="{BB962C8B-B14F-4D97-AF65-F5344CB8AC3E}">
        <p14:creationId xmlns:p14="http://schemas.microsoft.com/office/powerpoint/2010/main" val="3930438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smtClean="0">
                <a:solidFill>
                  <a:schemeClr val="tx1"/>
                </a:solidFill>
                <a:effectLst/>
                <a:latin typeface="+mn-lt"/>
                <a:ea typeface="+mn-ea"/>
                <a:cs typeface="+mn-cs"/>
              </a:rPr>
              <a:t>When providing criticism, do so within what you know as fact about the person and the subject. There’s no need to make any assumptions. Not only does it make the person look bad, it also makes you look bad — especially when your assumption is wrong.</a:t>
            </a:r>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26</a:t>
            </a:fld>
            <a:endParaRPr lang="en-US"/>
          </a:p>
        </p:txBody>
      </p:sp>
    </p:spTree>
    <p:extLst>
      <p:ext uri="{BB962C8B-B14F-4D97-AF65-F5344CB8AC3E}">
        <p14:creationId xmlns:p14="http://schemas.microsoft.com/office/powerpoint/2010/main" val="1415704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smtClean="0">
                <a:solidFill>
                  <a:schemeClr val="tx1"/>
                </a:solidFill>
                <a:effectLst/>
                <a:latin typeface="+mn-lt"/>
                <a:ea typeface="+mn-ea"/>
                <a:cs typeface="+mn-cs"/>
              </a:rPr>
              <a:t>How to Give Constructive Criticism in 6 Steps</a:t>
            </a:r>
          </a:p>
          <a:p>
            <a:r>
              <a:rPr lang="en-US" sz="1200" b="0" i="0" kern="1200" dirty="0" smtClean="0">
                <a:solidFill>
                  <a:schemeClr val="tx1"/>
                </a:solidFill>
                <a:effectLst/>
                <a:latin typeface="+mn-lt"/>
                <a:ea typeface="+mn-ea"/>
                <a:cs typeface="+mn-cs"/>
              </a:rPr>
              <a:t>The feedback sandwich method is a popular method of giving constructive criticism. I refer to the feedback sandwich as PIP, which stands for Positive-Improvement-Positive..</a:t>
            </a:r>
          </a:p>
          <a:p>
            <a:r>
              <a:rPr lang="en-US" sz="1200" b="0" i="0" kern="1200" dirty="0" smtClean="0">
                <a:solidFill>
                  <a:schemeClr val="tx1"/>
                </a:solidFill>
                <a:effectLst/>
                <a:latin typeface="+mn-lt"/>
                <a:ea typeface="+mn-ea"/>
                <a:cs typeface="+mn-cs"/>
              </a:rPr>
              <a:t>With </a:t>
            </a:r>
            <a:r>
              <a:rPr lang="en-US" sz="1200" b="1" i="0" kern="1200" dirty="0" smtClean="0">
                <a:solidFill>
                  <a:schemeClr val="tx1"/>
                </a:solidFill>
                <a:effectLst/>
                <a:latin typeface="+mn-lt"/>
                <a:ea typeface="+mn-ea"/>
                <a:cs typeface="+mn-cs"/>
              </a:rPr>
              <a:t>Positive-Improve-Positive</a:t>
            </a:r>
            <a:r>
              <a:rPr lang="en-US" sz="1200" b="0" i="0" kern="1200" dirty="0" smtClean="0">
                <a:solidFill>
                  <a:schemeClr val="tx1"/>
                </a:solidFill>
                <a:effectLst/>
                <a:latin typeface="+mn-lt"/>
                <a:ea typeface="+mn-ea"/>
                <a:cs typeface="+mn-cs"/>
              </a:rPr>
              <a:t>, your feedback is broken down into 3 segments:</a:t>
            </a:r>
          </a:p>
          <a:p>
            <a:r>
              <a:rPr lang="en-US" sz="1200" b="0" i="0" kern="1200" dirty="0" smtClean="0">
                <a:solidFill>
                  <a:schemeClr val="tx1"/>
                </a:solidFill>
                <a:effectLst/>
                <a:latin typeface="+mn-lt"/>
                <a:ea typeface="+mn-ea"/>
                <a:cs typeface="+mn-cs"/>
              </a:rPr>
              <a:t>You start off by focusing on the strengths — what you like about the item in question.</a:t>
            </a:r>
          </a:p>
          <a:p>
            <a:r>
              <a:rPr lang="en-US" sz="1200" b="0" i="0" kern="1200" dirty="0" smtClean="0">
                <a:solidFill>
                  <a:schemeClr val="tx1"/>
                </a:solidFill>
                <a:effectLst/>
                <a:latin typeface="+mn-lt"/>
                <a:ea typeface="+mn-ea"/>
                <a:cs typeface="+mn-cs"/>
              </a:rPr>
              <a:t>Then, you provide the criticism — things you don’t like, the areas of improvement.</a:t>
            </a:r>
          </a:p>
          <a:p>
            <a:r>
              <a:rPr lang="en-US" sz="1200" b="0" i="0" kern="1200" dirty="0" smtClean="0">
                <a:solidFill>
                  <a:schemeClr val="tx1"/>
                </a:solidFill>
                <a:effectLst/>
                <a:latin typeface="+mn-lt"/>
                <a:ea typeface="+mn-ea"/>
                <a:cs typeface="+mn-cs"/>
              </a:rPr>
              <a:t>Lastly, you round off the feedback with (a) a reiteration of the positive comments you gave at the start and (b) the positive results that can be expected if the criticism is acted upon.</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6</a:t>
            </a:fld>
            <a:endParaRPr lang="en-US"/>
          </a:p>
        </p:txBody>
      </p:sp>
    </p:spTree>
    <p:extLst>
      <p:ext uri="{BB962C8B-B14F-4D97-AF65-F5344CB8AC3E}">
        <p14:creationId xmlns:p14="http://schemas.microsoft.com/office/powerpoint/2010/main" val="1169296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smtClean="0">
                <a:solidFill>
                  <a:schemeClr val="tx1"/>
                </a:solidFill>
                <a:effectLst/>
                <a:latin typeface="+mn-lt"/>
                <a:ea typeface="+mn-ea"/>
                <a:cs typeface="+mn-cs"/>
              </a:rPr>
              <a:t>How to apply this tip:</a:t>
            </a:r>
          </a:p>
          <a:p>
            <a:r>
              <a:rPr lang="en-US" sz="1200" b="1" i="0" kern="1200" dirty="0" smtClean="0">
                <a:solidFill>
                  <a:schemeClr val="tx1"/>
                </a:solidFill>
                <a:effectLst/>
                <a:latin typeface="+mn-lt"/>
                <a:ea typeface="+mn-ea"/>
                <a:cs typeface="+mn-cs"/>
              </a:rPr>
              <a:t>Firstly, detach the situation from the person</a:t>
            </a:r>
            <a:r>
              <a:rPr lang="en-US" sz="1200" b="0" i="0" kern="1200" dirty="0" smtClean="0">
                <a:solidFill>
                  <a:schemeClr val="tx1"/>
                </a:solidFill>
                <a:effectLst/>
                <a:latin typeface="+mn-lt"/>
                <a:ea typeface="+mn-ea"/>
                <a:cs typeface="+mn-cs"/>
              </a:rPr>
              <a:t>. This distinction is crucial. Take the person out of the equation and focus on the behavior / action / situation / issue at hand.</a:t>
            </a:r>
          </a:p>
          <a:p>
            <a:r>
              <a:rPr lang="en-US" sz="1200" b="1" i="0" kern="1200" dirty="0" smtClean="0">
                <a:solidFill>
                  <a:schemeClr val="tx1"/>
                </a:solidFill>
                <a:effectLst/>
                <a:latin typeface="+mn-lt"/>
                <a:ea typeface="+mn-ea"/>
                <a:cs typeface="+mn-cs"/>
              </a:rPr>
              <a:t>Comment on the issue, not the person</a:t>
            </a:r>
            <a:r>
              <a:rPr lang="en-US" sz="1200" b="0" i="0" kern="1200" dirty="0" smtClean="0">
                <a:solidFill>
                  <a:schemeClr val="tx1"/>
                </a:solidFill>
                <a:effectLst/>
                <a:latin typeface="+mn-lt"/>
                <a:ea typeface="+mn-ea"/>
                <a:cs typeface="+mn-cs"/>
              </a:rPr>
              <a:t>. For example, “The clothes are dirty” and not “You are dirty.” “The report is late” and not “You are late.” “The food is oily” and not “You are a bad cook.”</a:t>
            </a:r>
          </a:p>
          <a:p>
            <a:r>
              <a:rPr lang="en-US" sz="1200" b="1" i="0" kern="1200" dirty="0" smtClean="0">
                <a:solidFill>
                  <a:schemeClr val="tx1"/>
                </a:solidFill>
                <a:effectLst/>
                <a:latin typeface="+mn-lt"/>
                <a:ea typeface="+mn-ea"/>
                <a:cs typeface="+mn-cs"/>
              </a:rPr>
              <a:t>Don’t make personal attacks</a:t>
            </a:r>
            <a:r>
              <a:rPr lang="en-US" sz="1200" b="0" i="0" kern="1200" dirty="0" smtClean="0">
                <a:solidFill>
                  <a:schemeClr val="tx1"/>
                </a:solidFill>
                <a:effectLst/>
                <a:latin typeface="+mn-lt"/>
                <a:ea typeface="+mn-ea"/>
                <a:cs typeface="+mn-cs"/>
              </a:rPr>
              <a:t>. Comments like “I’m so sick and tired of…” or “You’re so stupid / negative / lazy / unorganized / ” come across as accusatory.  Stay away from attacks.</a:t>
            </a:r>
          </a:p>
          <a:p>
            <a:r>
              <a:rPr lang="en-US" sz="1200" b="1" i="0" kern="1200" dirty="0" smtClean="0">
                <a:solidFill>
                  <a:schemeClr val="tx1"/>
                </a:solidFill>
                <a:effectLst/>
                <a:latin typeface="+mn-lt"/>
                <a:ea typeface="+mn-ea"/>
                <a:cs typeface="+mn-cs"/>
              </a:rPr>
              <a:t>Don’t use active voice; use passive voice</a:t>
            </a:r>
            <a:r>
              <a:rPr lang="en-US" sz="1200" b="0" i="0" kern="1200" dirty="0" smtClean="0">
                <a:solidFill>
                  <a:schemeClr val="tx1"/>
                </a:solidFill>
                <a:effectLst/>
                <a:latin typeface="+mn-lt"/>
                <a:ea typeface="+mn-ea"/>
                <a:cs typeface="+mn-cs"/>
              </a:rPr>
              <a:t>. Example of active voice vs. passive voice: “You gave a bad presentation.” vs. “The presentation you gave was bad.” Notice that the passive voice shifts the attention away from the person and brings it to the subject matter.</a:t>
            </a:r>
          </a:p>
          <a:p>
            <a:r>
              <a:rPr lang="en-US" sz="1200" b="1" i="0" kern="1200" dirty="0" smtClean="0">
                <a:solidFill>
                  <a:schemeClr val="tx1"/>
                </a:solidFill>
                <a:effectLst/>
                <a:latin typeface="+mn-lt"/>
                <a:ea typeface="+mn-ea"/>
                <a:cs typeface="+mn-cs"/>
              </a:rPr>
              <a:t>Share how it affects you. </a:t>
            </a:r>
            <a:r>
              <a:rPr lang="en-US" sz="1200" b="0" i="0" kern="1200" dirty="0" smtClean="0">
                <a:solidFill>
                  <a:schemeClr val="tx1"/>
                </a:solidFill>
                <a:effectLst/>
                <a:latin typeface="+mn-lt"/>
                <a:ea typeface="+mn-ea"/>
                <a:cs typeface="+mn-cs"/>
              </a:rPr>
              <a:t>Rather than go on and on about how bad the thing is, share how it affects you. This shifts the focus away from the person and onto yourself, which lets the person take a step back to evaluate the situation. It also gives him/her insight to where you are coming from.</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10</a:t>
            </a:fld>
            <a:endParaRPr lang="en-US"/>
          </a:p>
        </p:txBody>
      </p:sp>
    </p:spTree>
    <p:extLst>
      <p:ext uri="{BB962C8B-B14F-4D97-AF65-F5344CB8AC3E}">
        <p14:creationId xmlns:p14="http://schemas.microsoft.com/office/powerpoint/2010/main" val="3990216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smtClean="0">
                <a:solidFill>
                  <a:schemeClr val="tx1"/>
                </a:solidFill>
                <a:effectLst/>
                <a:latin typeface="+mn-lt"/>
                <a:ea typeface="+mn-ea"/>
                <a:cs typeface="+mn-cs"/>
              </a:rPr>
              <a:t>3. Be specific with your feedback</a:t>
            </a:r>
          </a:p>
          <a:p>
            <a:r>
              <a:rPr lang="en-US" sz="1200" b="1" i="0" kern="1200" dirty="0" smtClean="0">
                <a:solidFill>
                  <a:schemeClr val="tx1"/>
                </a:solidFill>
                <a:effectLst/>
                <a:latin typeface="+mn-lt"/>
                <a:ea typeface="+mn-ea"/>
                <a:cs typeface="+mn-cs"/>
              </a:rPr>
              <a:t>Focus more on objective points than subjective opinions.</a:t>
            </a:r>
            <a:r>
              <a:rPr lang="en-US" sz="1200" b="0" i="0" kern="1200" dirty="0" smtClean="0">
                <a:solidFill>
                  <a:schemeClr val="tx1"/>
                </a:solidFill>
                <a:effectLst/>
                <a:latin typeface="+mn-lt"/>
                <a:ea typeface="+mn-ea"/>
                <a:cs typeface="+mn-cs"/>
              </a:rPr>
              <a:t> Just saying “I don’t like it” is not helpful. On the other hand, stating the specific things you do not like, is helpful.</a:t>
            </a:r>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15</a:t>
            </a:fld>
            <a:endParaRPr lang="en-US"/>
          </a:p>
        </p:txBody>
      </p:sp>
    </p:spTree>
    <p:extLst>
      <p:ext uri="{BB962C8B-B14F-4D97-AF65-F5344CB8AC3E}">
        <p14:creationId xmlns:p14="http://schemas.microsoft.com/office/powerpoint/2010/main" val="51715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kern="1200" dirty="0" smtClean="0">
                <a:solidFill>
                  <a:schemeClr val="tx1"/>
                </a:solidFill>
                <a:effectLst/>
                <a:latin typeface="+mn-lt"/>
                <a:ea typeface="+mn-ea"/>
                <a:cs typeface="+mn-cs"/>
              </a:rPr>
              <a:t>Break your feedback down into key points</a:t>
            </a:r>
            <a:r>
              <a:rPr lang="en-US" sz="1200" b="0" i="0" kern="1200" dirty="0" smtClean="0">
                <a:solidFill>
                  <a:schemeClr val="tx1"/>
                </a:solidFill>
                <a:effectLst/>
                <a:latin typeface="+mn-lt"/>
                <a:ea typeface="+mn-ea"/>
                <a:cs typeface="+mn-cs"/>
              </a:rPr>
              <a:t>. Break it down into various key points, then give your feedback point by point.</a:t>
            </a:r>
          </a:p>
          <a:p>
            <a:r>
              <a:rPr lang="en-US" sz="1200" b="1" i="0" kern="1200" dirty="0" smtClean="0">
                <a:solidFill>
                  <a:schemeClr val="tx1"/>
                </a:solidFill>
                <a:effectLst/>
                <a:latin typeface="+mn-lt"/>
                <a:ea typeface="+mn-ea"/>
                <a:cs typeface="+mn-cs"/>
              </a:rPr>
              <a:t>Give specific examples of each point</a:t>
            </a:r>
            <a:r>
              <a:rPr lang="en-US" sz="1200" b="0" i="0" kern="1200" dirty="0" smtClean="0">
                <a:solidFill>
                  <a:schemeClr val="tx1"/>
                </a:solidFill>
                <a:effectLst/>
                <a:latin typeface="+mn-lt"/>
                <a:ea typeface="+mn-ea"/>
                <a:cs typeface="+mn-cs"/>
              </a:rPr>
              <a:t>. What are the exact situations or examples where the person exhibits the behaviors you highlighted in #2? Point them out. There is no need to highlight every single example – just pointing out 1-2 key examples per point will be sufficient. The intention here is to (a) bring the person’s awareness to things which he/she may be oblivious about and (b) illustrate what you mean.</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16</a:t>
            </a:fld>
            <a:endParaRPr lang="en-US"/>
          </a:p>
        </p:txBody>
      </p:sp>
    </p:spTree>
    <p:extLst>
      <p:ext uri="{BB962C8B-B14F-4D97-AF65-F5344CB8AC3E}">
        <p14:creationId xmlns:p14="http://schemas.microsoft.com/office/powerpoint/2010/main" val="164159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smtClean="0"/>
              <a:t>Vague</a:t>
            </a:r>
            <a:r>
              <a:rPr lang="en-US" dirty="0" smtClean="0"/>
              <a:t>: “Good effort on the report but I don’t like it. I think there is room to be better.” — This feedback is hardly constructive. What do you mean by “don’t like it”? “Like” and “dislike” are subjective words. Unless objective criteria is used, it’s hard for the person to decipher what is the problem.</a:t>
            </a:r>
          </a:p>
          <a:p>
            <a:r>
              <a:rPr lang="en-US" b="1" dirty="0" smtClean="0"/>
              <a:t>Specific</a:t>
            </a:r>
            <a:r>
              <a:rPr lang="en-US" dirty="0" smtClean="0"/>
              <a:t>: “Good effort but there are some things which can be improved – namely, (a) the formatting and (b) the report conclusions. The formatting is not standardized – there are some parts that uses Arial and other parts that use Times New Roman. In a formal report, it is best to standardize the font. For the report conclusions, the ideas are good but they are too brief, especially ideas #1 and #3.” — Great feedback that is specific. It tells the receiver the key problem areas, why they are problem areas, and specific incidences where they appear.</a:t>
            </a:r>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17</a:t>
            </a:fld>
            <a:endParaRPr lang="en-US"/>
          </a:p>
        </p:txBody>
      </p:sp>
    </p:spTree>
    <p:extLst>
      <p:ext uri="{BB962C8B-B14F-4D97-AF65-F5344CB8AC3E}">
        <p14:creationId xmlns:p14="http://schemas.microsoft.com/office/powerpoint/2010/main" val="3269492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smtClean="0"/>
              <a:t>Vague</a:t>
            </a:r>
            <a:r>
              <a:rPr lang="en-US" dirty="0" smtClean="0"/>
              <a:t>: “Good effort on the report but I don’t like it. I think there is room to be better.” — This feedback is hardly constructive. What do you mean by “don’t like it”? “Like” and “dislike” are subjective words. Unless objective criteria is used, it’s hard for the person to decipher what is the problem.</a:t>
            </a:r>
          </a:p>
          <a:p>
            <a:r>
              <a:rPr lang="en-US" b="1" dirty="0" smtClean="0"/>
              <a:t>Specific</a:t>
            </a:r>
            <a:r>
              <a:rPr lang="en-US" dirty="0" smtClean="0"/>
              <a:t>: “Good effort but there are some things which can be improved – namely, (a) the formatting and (b) the report conclusions. The formatting is not standardized – there are some parts that uses Arial and other parts that use Times New Roman. In a formal report, it is best to standardize the font. For the report conclusions, the ideas are good but they are too brief, especially ideas #1 and #3.” — Great feedback that is specific. It tells the receiver the key problem areas, why they are problem areas, and specific incidences where they appear.</a:t>
            </a:r>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18</a:t>
            </a:fld>
            <a:endParaRPr lang="en-US"/>
          </a:p>
        </p:txBody>
      </p:sp>
    </p:spTree>
    <p:extLst>
      <p:ext uri="{BB962C8B-B14F-4D97-AF65-F5344CB8AC3E}">
        <p14:creationId xmlns:p14="http://schemas.microsoft.com/office/powerpoint/2010/main" val="3428322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19</a:t>
            </a:fld>
            <a:endParaRPr lang="en-US"/>
          </a:p>
        </p:txBody>
      </p:sp>
    </p:spTree>
    <p:extLst>
      <p:ext uri="{BB962C8B-B14F-4D97-AF65-F5344CB8AC3E}">
        <p14:creationId xmlns:p14="http://schemas.microsoft.com/office/powerpoint/2010/main" val="2644238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smtClean="0">
                <a:solidFill>
                  <a:schemeClr val="tx1"/>
                </a:solidFill>
                <a:effectLst/>
                <a:latin typeface="+mn-lt"/>
                <a:ea typeface="+mn-ea"/>
                <a:cs typeface="+mn-cs"/>
              </a:rPr>
              <a:t>focus on the things that the person </a:t>
            </a:r>
            <a:r>
              <a:rPr lang="en-US" sz="1200" b="0" i="1" kern="1200" dirty="0" smtClean="0">
                <a:solidFill>
                  <a:schemeClr val="tx1"/>
                </a:solidFill>
                <a:effectLst/>
                <a:latin typeface="+mn-lt"/>
                <a:ea typeface="+mn-ea"/>
                <a:cs typeface="+mn-cs"/>
              </a:rPr>
              <a:t>can </a:t>
            </a:r>
            <a:r>
              <a:rPr lang="en-US" sz="1200" b="0" i="0" kern="1200" dirty="0" smtClean="0">
                <a:solidFill>
                  <a:schemeClr val="tx1"/>
                </a:solidFill>
                <a:effectLst/>
                <a:latin typeface="+mn-lt"/>
                <a:ea typeface="+mn-ea"/>
                <a:cs typeface="+mn-cs"/>
              </a:rPr>
              <a:t>do something about, rather than the things that are out of his/her control. Critiquing the former makes your criticism constructive; critiquing the latter just makes the person feel bad because he/she can’t do anything about these things even if he/she wants to. You can comment on latter if it is crucial, but be sure to bring the focus back onto the things that he/she </a:t>
            </a:r>
            <a:r>
              <a:rPr lang="en-US" sz="1200" b="0" i="1" kern="1200" dirty="0" smtClean="0">
                <a:solidFill>
                  <a:schemeClr val="tx1"/>
                </a:solidFill>
                <a:effectLst/>
                <a:latin typeface="+mn-lt"/>
                <a:ea typeface="+mn-ea"/>
                <a:cs typeface="+mn-cs"/>
              </a:rPr>
              <a:t>can </a:t>
            </a:r>
            <a:r>
              <a:rPr lang="en-US" sz="1200" b="0" i="0" kern="1200" dirty="0" smtClean="0">
                <a:solidFill>
                  <a:schemeClr val="tx1"/>
                </a:solidFill>
                <a:effectLst/>
                <a:latin typeface="+mn-lt"/>
                <a:ea typeface="+mn-ea"/>
                <a:cs typeface="+mn-cs"/>
              </a:rPr>
              <a:t>control.</a:t>
            </a:r>
          </a:p>
          <a:p>
            <a:endParaRPr lang="en-US" dirty="0"/>
          </a:p>
        </p:txBody>
      </p:sp>
      <p:sp>
        <p:nvSpPr>
          <p:cNvPr id="4" name="Θέση αριθμού διαφάνειας 3"/>
          <p:cNvSpPr>
            <a:spLocks noGrp="1"/>
          </p:cNvSpPr>
          <p:nvPr>
            <p:ph type="sldNum" sz="quarter" idx="10"/>
          </p:nvPr>
        </p:nvSpPr>
        <p:spPr/>
        <p:txBody>
          <a:bodyPr/>
          <a:lstStyle/>
          <a:p>
            <a:fld id="{BA3A9BB4-EAB2-4EF3-BC92-936C1FC383F0}" type="slidenum">
              <a:rPr lang="en-US" smtClean="0"/>
              <a:t>21</a:t>
            </a:fld>
            <a:endParaRPr lang="en-US"/>
          </a:p>
        </p:txBody>
      </p:sp>
    </p:spTree>
    <p:extLst>
      <p:ext uri="{BB962C8B-B14F-4D97-AF65-F5344CB8AC3E}">
        <p14:creationId xmlns:p14="http://schemas.microsoft.com/office/powerpoint/2010/main" val="4129796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l-GR" smtClean="0"/>
              <a:t>Στυλ κύριου τίτλου</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6/8/2021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989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50473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01040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ncho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47490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l-GR" smtClean="0"/>
              <a:t>Στυλ κύριου τίτλου</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Επεξεργασία στυλ υποδείγματος κειμένου</a:t>
            </a:r>
          </a:p>
        </p:txBody>
      </p:sp>
      <p:sp>
        <p:nvSpPr>
          <p:cNvPr id="4" name="Date Placeholder 3"/>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00039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5317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Content Placeholder 3"/>
          <p:cNvSpPr>
            <a:spLocks noGrp="1"/>
          </p:cNvSpPr>
          <p:nvPr>
            <p:ph sz="half" idx="2"/>
          </p:nvPr>
        </p:nvSpPr>
        <p:spPr>
          <a:xfrm>
            <a:off x="1447191" y="2824269"/>
            <a:ext cx="4645152" cy="2644457"/>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Content Placeholder 5"/>
          <p:cNvSpPr>
            <a:spLocks noGrp="1"/>
          </p:cNvSpPr>
          <p:nvPr>
            <p:ph sz="quarter" idx="4"/>
          </p:nvPr>
        </p:nvSpPr>
        <p:spPr>
          <a:xfrm>
            <a:off x="6412362" y="2821491"/>
            <a:ext cx="4645152" cy="2637371"/>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35608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4853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11100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l-GR" smtClean="0"/>
              <a:t>Στυλ κύριου τίτλου</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p:txBody>
          <a:body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7478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smtClean="0"/>
              <a:t>6/8/2021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3523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6/8/2021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466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personalexcellence.co/blog/social-anxie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n-US" b="1" dirty="0">
                <a:solidFill>
                  <a:schemeClr val="tx1"/>
                </a:solidFill>
              </a:rPr>
              <a:t>Communicating to </a:t>
            </a:r>
            <a:r>
              <a:rPr lang="en-US" b="1" dirty="0" smtClean="0">
                <a:solidFill>
                  <a:schemeClr val="tx1"/>
                </a:solidFill>
              </a:rPr>
              <a:t>Parents</a:t>
            </a:r>
            <a:endParaRPr lang="en-US" dirty="0"/>
          </a:p>
        </p:txBody>
      </p:sp>
      <p:sp>
        <p:nvSpPr>
          <p:cNvPr id="3" name="Υπότιτλος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23450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99441" y="702919"/>
            <a:ext cx="10455414" cy="1049235"/>
          </a:xfrm>
        </p:spPr>
        <p:txBody>
          <a:bodyPr>
            <a:normAutofit/>
          </a:bodyPr>
          <a:lstStyle/>
          <a:p>
            <a:r>
              <a:rPr lang="en-US" b="1" dirty="0"/>
              <a:t>2. Focus on the situation, not the </a:t>
            </a:r>
            <a:r>
              <a:rPr lang="en-US" b="1" dirty="0" smtClean="0"/>
              <a:t>person</a:t>
            </a:r>
            <a:endParaRPr lang="en-US" dirty="0"/>
          </a:p>
        </p:txBody>
      </p:sp>
      <p:sp>
        <p:nvSpPr>
          <p:cNvPr id="3" name="Θέση περιεχομένου 2"/>
          <p:cNvSpPr>
            <a:spLocks noGrp="1"/>
          </p:cNvSpPr>
          <p:nvPr>
            <p:ph idx="1"/>
          </p:nvPr>
        </p:nvSpPr>
        <p:spPr>
          <a:xfrm>
            <a:off x="206979" y="2066532"/>
            <a:ext cx="4784121" cy="4207268"/>
          </a:xfrm>
        </p:spPr>
        <p:txBody>
          <a:bodyPr>
            <a:normAutofit fontScale="85000" lnSpcReduction="10000"/>
          </a:bodyPr>
          <a:lstStyle/>
          <a:p>
            <a:r>
              <a:rPr lang="en-US" b="1" dirty="0" smtClean="0"/>
              <a:t>Firstly</a:t>
            </a:r>
            <a:r>
              <a:rPr lang="en-US" b="1" dirty="0"/>
              <a:t>, detach the situation from the person</a:t>
            </a:r>
            <a:r>
              <a:rPr lang="en-US" dirty="0"/>
              <a:t>. </a:t>
            </a:r>
            <a:endParaRPr lang="en-US" dirty="0" smtClean="0"/>
          </a:p>
          <a:p>
            <a:r>
              <a:rPr lang="en-US" b="1" dirty="0" smtClean="0"/>
              <a:t>Comment </a:t>
            </a:r>
            <a:r>
              <a:rPr lang="en-US" b="1" dirty="0"/>
              <a:t>on the issue, not the person</a:t>
            </a:r>
            <a:r>
              <a:rPr lang="en-US" dirty="0"/>
              <a:t>. </a:t>
            </a:r>
            <a:r>
              <a:rPr lang="en-US" dirty="0" smtClean="0"/>
              <a:t/>
            </a:r>
            <a:br>
              <a:rPr lang="en-US" dirty="0" smtClean="0"/>
            </a:br>
            <a:r>
              <a:rPr lang="en-US" dirty="0" smtClean="0"/>
              <a:t>“</a:t>
            </a:r>
            <a:r>
              <a:rPr lang="en-US" dirty="0"/>
              <a:t>The report is late” and not “You are late.” </a:t>
            </a:r>
            <a:endParaRPr lang="en-US" dirty="0" smtClean="0"/>
          </a:p>
          <a:p>
            <a:r>
              <a:rPr lang="en-US" b="1" dirty="0" smtClean="0"/>
              <a:t>Don’t </a:t>
            </a:r>
            <a:r>
              <a:rPr lang="en-US" b="1" dirty="0"/>
              <a:t>make personal attacks</a:t>
            </a:r>
            <a:r>
              <a:rPr lang="en-US" dirty="0"/>
              <a:t>. </a:t>
            </a:r>
            <a:r>
              <a:rPr lang="en-US" dirty="0" smtClean="0"/>
              <a:t/>
            </a:r>
            <a:br>
              <a:rPr lang="en-US" dirty="0" smtClean="0"/>
            </a:br>
            <a:r>
              <a:rPr lang="en-US" dirty="0" smtClean="0"/>
              <a:t> Avoid “I’m </a:t>
            </a:r>
            <a:r>
              <a:rPr lang="en-US" dirty="0"/>
              <a:t>so sick and tired of…” </a:t>
            </a:r>
            <a:r>
              <a:rPr lang="en-US" dirty="0" smtClean="0"/>
              <a:t>or</a:t>
            </a:r>
            <a:br>
              <a:rPr lang="en-US" dirty="0" smtClean="0"/>
            </a:br>
            <a:r>
              <a:rPr lang="en-US" dirty="0" smtClean="0"/>
              <a:t> </a:t>
            </a:r>
            <a:r>
              <a:rPr lang="en-US" dirty="0"/>
              <a:t>“You’re so </a:t>
            </a:r>
            <a:r>
              <a:rPr lang="en-US" dirty="0" smtClean="0"/>
              <a:t>negative </a:t>
            </a:r>
            <a:r>
              <a:rPr lang="en-US" dirty="0"/>
              <a:t>/ lazy / unorganized / </a:t>
            </a:r>
            <a:r>
              <a:rPr lang="en-US" dirty="0" smtClean="0"/>
              <a:t>”</a:t>
            </a:r>
            <a:endParaRPr lang="en-US" dirty="0"/>
          </a:p>
          <a:p>
            <a:r>
              <a:rPr lang="en-US" b="1" dirty="0"/>
              <a:t>Don’t use active voice; use passive voice</a:t>
            </a:r>
            <a:r>
              <a:rPr lang="en-US" dirty="0"/>
              <a:t>. </a:t>
            </a:r>
            <a:r>
              <a:rPr lang="en-US" dirty="0" smtClean="0"/>
              <a:t/>
            </a:r>
            <a:br>
              <a:rPr lang="en-US" dirty="0" smtClean="0"/>
            </a:br>
            <a:r>
              <a:rPr lang="en-US" dirty="0" smtClean="0"/>
              <a:t>“</a:t>
            </a:r>
            <a:r>
              <a:rPr lang="en-US" dirty="0"/>
              <a:t>You gave a bad presentation.” vs. “The presentation you gave was bad.” </a:t>
            </a:r>
            <a:endParaRPr lang="en-US" dirty="0" smtClean="0"/>
          </a:p>
          <a:p>
            <a:r>
              <a:rPr lang="en-US" b="1" dirty="0" smtClean="0"/>
              <a:t>Share </a:t>
            </a:r>
            <a:r>
              <a:rPr lang="en-US" b="1" dirty="0"/>
              <a:t>how it affects you. </a:t>
            </a:r>
            <a:r>
              <a:rPr lang="en-US" dirty="0" smtClean="0"/>
              <a:t/>
            </a:r>
            <a:br>
              <a:rPr lang="en-US" dirty="0" smtClean="0"/>
            </a:br>
            <a:r>
              <a:rPr lang="en-US" dirty="0" smtClean="0"/>
              <a:t>shifts </a:t>
            </a:r>
            <a:r>
              <a:rPr lang="en-US" dirty="0"/>
              <a:t>the focus away from the </a:t>
            </a:r>
            <a:r>
              <a:rPr lang="en-US" dirty="0" smtClean="0"/>
              <a:t>person</a:t>
            </a:r>
            <a:endParaRPr lang="en-US" dirty="0"/>
          </a:p>
        </p:txBody>
      </p:sp>
      <p:sp>
        <p:nvSpPr>
          <p:cNvPr id="4" name="Ορθογώνιο 3"/>
          <p:cNvSpPr/>
          <p:nvPr/>
        </p:nvSpPr>
        <p:spPr>
          <a:xfrm>
            <a:off x="5524500" y="2066532"/>
            <a:ext cx="6311900" cy="4016484"/>
          </a:xfrm>
          <a:prstGeom prst="rect">
            <a:avLst/>
          </a:prstGeom>
        </p:spPr>
        <p:txBody>
          <a:bodyPr wrap="square">
            <a:spAutoFit/>
          </a:bodyPr>
          <a:lstStyle/>
          <a:p>
            <a:pPr marL="285750" indent="-285750">
              <a:buFont typeface="Arial" panose="020B0604020202020204" pitchFamily="34" charset="0"/>
              <a:buChar char="•"/>
            </a:pPr>
            <a:r>
              <a:rPr lang="en-US" sz="1700" b="1" dirty="0" err="1"/>
              <a:t>În</a:t>
            </a:r>
            <a:r>
              <a:rPr lang="en-US" sz="1700" b="1" dirty="0"/>
              <a:t> </a:t>
            </a:r>
            <a:r>
              <a:rPr lang="en-US" sz="1700" b="1" dirty="0" err="1"/>
              <a:t>primul</a:t>
            </a:r>
            <a:r>
              <a:rPr lang="en-US" sz="1700" b="1" dirty="0"/>
              <a:t> </a:t>
            </a:r>
            <a:r>
              <a:rPr lang="en-US" sz="1700" b="1" dirty="0" err="1"/>
              <a:t>rând</a:t>
            </a:r>
            <a:r>
              <a:rPr lang="en-US" sz="1700" b="1" dirty="0"/>
              <a:t>, </a:t>
            </a:r>
            <a:r>
              <a:rPr lang="en-US" sz="1700" b="1" dirty="0" err="1"/>
              <a:t>detașează</a:t>
            </a:r>
            <a:r>
              <a:rPr lang="en-US" sz="1700" b="1" dirty="0"/>
              <a:t> </a:t>
            </a:r>
            <a:r>
              <a:rPr lang="en-US" sz="1700" b="1" dirty="0" err="1"/>
              <a:t>situația</a:t>
            </a:r>
            <a:r>
              <a:rPr lang="en-US" sz="1700" b="1" dirty="0"/>
              <a:t> de </a:t>
            </a:r>
            <a:r>
              <a:rPr lang="en-US" sz="1700" b="1" dirty="0" err="1"/>
              <a:t>persoana</a:t>
            </a:r>
            <a:r>
              <a:rPr lang="en-US" sz="1700" b="1" dirty="0"/>
              <a:t> </a:t>
            </a:r>
            <a:r>
              <a:rPr lang="en-US" sz="1700" b="1" dirty="0" err="1"/>
              <a:t>respectivă</a:t>
            </a:r>
            <a:r>
              <a:rPr lang="en-US" sz="1700" b="1" dirty="0" smtClean="0"/>
              <a:t>.</a:t>
            </a:r>
          </a:p>
          <a:p>
            <a:endParaRPr lang="en-US" sz="1700" dirty="0"/>
          </a:p>
          <a:p>
            <a:pPr marL="285750" indent="-285750">
              <a:buFont typeface="Arial" panose="020B0604020202020204" pitchFamily="34" charset="0"/>
              <a:buChar char="•"/>
            </a:pPr>
            <a:r>
              <a:rPr lang="en-US" sz="1700" b="1" dirty="0" err="1"/>
              <a:t>Comentează</a:t>
            </a:r>
            <a:r>
              <a:rPr lang="en-US" sz="1700" b="1" dirty="0"/>
              <a:t> </a:t>
            </a:r>
            <a:r>
              <a:rPr lang="en-US" sz="1700" b="1" dirty="0" err="1"/>
              <a:t>problema</a:t>
            </a:r>
            <a:r>
              <a:rPr lang="en-US" sz="1700" b="1" dirty="0"/>
              <a:t>, nu </a:t>
            </a:r>
            <a:r>
              <a:rPr lang="en-US" sz="1700" b="1" dirty="0" err="1"/>
              <a:t>persoana</a:t>
            </a:r>
            <a:r>
              <a:rPr lang="en-US" sz="1700" b="1" dirty="0" smtClean="0"/>
              <a:t>.</a:t>
            </a:r>
            <a:r>
              <a:rPr lang="en-US" sz="1700" dirty="0" smtClean="0"/>
              <a:t/>
            </a:r>
            <a:br>
              <a:rPr lang="en-US" sz="1700" dirty="0" smtClean="0"/>
            </a:br>
            <a:r>
              <a:rPr lang="en-US" sz="1700" dirty="0" smtClean="0"/>
              <a:t> </a:t>
            </a:r>
            <a:r>
              <a:rPr lang="en-US" sz="1700" dirty="0"/>
              <a:t>„</a:t>
            </a:r>
            <a:r>
              <a:rPr lang="en-US" sz="1700" dirty="0" err="1"/>
              <a:t>Raportul</a:t>
            </a:r>
            <a:r>
              <a:rPr lang="en-US" sz="1700" dirty="0"/>
              <a:t> </a:t>
            </a:r>
            <a:r>
              <a:rPr lang="en-US" sz="1700" dirty="0" err="1"/>
              <a:t>întârzie</a:t>
            </a:r>
            <a:r>
              <a:rPr lang="en-US" sz="1700" dirty="0"/>
              <a:t>” </a:t>
            </a:r>
            <a:r>
              <a:rPr lang="en-US" sz="1700" dirty="0" err="1"/>
              <a:t>și</a:t>
            </a:r>
            <a:r>
              <a:rPr lang="en-US" sz="1700" dirty="0"/>
              <a:t> nu „Ai </a:t>
            </a:r>
            <a:r>
              <a:rPr lang="en-US" sz="1700" dirty="0" err="1"/>
              <a:t>întârziat</a:t>
            </a:r>
            <a:r>
              <a:rPr lang="en-US" sz="1700" dirty="0" smtClean="0"/>
              <a:t>”.</a:t>
            </a:r>
          </a:p>
          <a:p>
            <a:endParaRPr lang="en-US" sz="1700" dirty="0"/>
          </a:p>
          <a:p>
            <a:pPr marL="285750" indent="-285750">
              <a:buFont typeface="Arial" panose="020B0604020202020204" pitchFamily="34" charset="0"/>
              <a:buChar char="•"/>
            </a:pPr>
            <a:r>
              <a:rPr lang="en-US" sz="1700" b="1" dirty="0"/>
              <a:t>Nu face </a:t>
            </a:r>
            <a:r>
              <a:rPr lang="en-US" sz="1700" b="1" dirty="0" err="1"/>
              <a:t>atacuri</a:t>
            </a:r>
            <a:r>
              <a:rPr lang="en-US" sz="1700" b="1" dirty="0"/>
              <a:t> </a:t>
            </a:r>
            <a:r>
              <a:rPr lang="en-US" sz="1700" b="1" dirty="0" err="1"/>
              <a:t>personale</a:t>
            </a:r>
            <a:r>
              <a:rPr lang="en-US" sz="1700" b="1" dirty="0"/>
              <a:t>. </a:t>
            </a:r>
            <a:r>
              <a:rPr lang="en-US" sz="1700" dirty="0" smtClean="0"/>
              <a:t/>
            </a:r>
            <a:br>
              <a:rPr lang="en-US" sz="1700" dirty="0" smtClean="0"/>
            </a:br>
            <a:r>
              <a:rPr lang="en-US" sz="1700" dirty="0" err="1" smtClean="0"/>
              <a:t>Evitați</a:t>
            </a:r>
            <a:r>
              <a:rPr lang="en-US" sz="1700" dirty="0" smtClean="0"/>
              <a:t> </a:t>
            </a:r>
            <a:r>
              <a:rPr lang="en-US" sz="1700" dirty="0"/>
              <a:t>„</a:t>
            </a:r>
            <a:r>
              <a:rPr lang="en-US" sz="1700" dirty="0" err="1"/>
              <a:t>Sunt</a:t>
            </a:r>
            <a:r>
              <a:rPr lang="en-US" sz="1700" dirty="0"/>
              <a:t> </a:t>
            </a:r>
            <a:r>
              <a:rPr lang="en-US" sz="1700" dirty="0" err="1"/>
              <a:t>atât</a:t>
            </a:r>
            <a:r>
              <a:rPr lang="en-US" sz="1700" dirty="0"/>
              <a:t> de </a:t>
            </a:r>
            <a:r>
              <a:rPr lang="en-US" sz="1700" dirty="0" err="1"/>
              <a:t>bolnav</a:t>
            </a:r>
            <a:r>
              <a:rPr lang="en-US" sz="1700" dirty="0"/>
              <a:t> </a:t>
            </a:r>
            <a:r>
              <a:rPr lang="en-US" sz="1700" dirty="0" err="1"/>
              <a:t>și</a:t>
            </a:r>
            <a:r>
              <a:rPr lang="en-US" sz="1700" dirty="0"/>
              <a:t> </a:t>
            </a:r>
            <a:r>
              <a:rPr lang="en-US" sz="1700" dirty="0" err="1"/>
              <a:t>obosit</a:t>
            </a:r>
            <a:r>
              <a:rPr lang="en-US" sz="1700" dirty="0"/>
              <a:t> de ...” </a:t>
            </a:r>
            <a:r>
              <a:rPr lang="en-US" sz="1700" dirty="0" err="1"/>
              <a:t>sau</a:t>
            </a:r>
            <a:r>
              <a:rPr lang="en-US" sz="1700" dirty="0"/>
              <a:t> </a:t>
            </a:r>
            <a:r>
              <a:rPr lang="en-US" sz="1700" dirty="0" smtClean="0"/>
              <a:t/>
            </a:r>
            <a:br>
              <a:rPr lang="en-US" sz="1700" dirty="0" smtClean="0"/>
            </a:br>
            <a:r>
              <a:rPr lang="en-US" sz="1700" dirty="0" smtClean="0"/>
              <a:t>„</a:t>
            </a:r>
            <a:r>
              <a:rPr lang="en-US" sz="1700" dirty="0" err="1"/>
              <a:t>Ești</a:t>
            </a:r>
            <a:r>
              <a:rPr lang="en-US" sz="1700" dirty="0"/>
              <a:t> </a:t>
            </a:r>
            <a:r>
              <a:rPr lang="en-US" sz="1700" dirty="0" err="1"/>
              <a:t>atât</a:t>
            </a:r>
            <a:r>
              <a:rPr lang="en-US" sz="1700" dirty="0"/>
              <a:t> de </a:t>
            </a:r>
            <a:r>
              <a:rPr lang="en-US" sz="1700" dirty="0" err="1"/>
              <a:t>negativ</a:t>
            </a:r>
            <a:r>
              <a:rPr lang="en-US" sz="1700" dirty="0"/>
              <a:t> / </a:t>
            </a:r>
            <a:r>
              <a:rPr lang="en-US" sz="1700" dirty="0" err="1"/>
              <a:t>leneș</a:t>
            </a:r>
            <a:r>
              <a:rPr lang="en-US" sz="1700" dirty="0"/>
              <a:t> / </a:t>
            </a:r>
            <a:r>
              <a:rPr lang="en-US" sz="1700" dirty="0" err="1"/>
              <a:t>neorganizat</a:t>
            </a:r>
            <a:r>
              <a:rPr lang="en-US" sz="1700" dirty="0"/>
              <a:t> </a:t>
            </a:r>
            <a:r>
              <a:rPr lang="en-US" sz="1700" dirty="0" smtClean="0"/>
              <a:t>/”</a:t>
            </a:r>
          </a:p>
          <a:p>
            <a:endParaRPr lang="en-US" sz="1700" dirty="0"/>
          </a:p>
          <a:p>
            <a:pPr marL="285750" indent="-285750">
              <a:buFont typeface="Arial" panose="020B0604020202020204" pitchFamily="34" charset="0"/>
              <a:buChar char="•"/>
            </a:pPr>
            <a:r>
              <a:rPr lang="en-US" sz="1700" b="1" dirty="0"/>
              <a:t>Nu </a:t>
            </a:r>
            <a:r>
              <a:rPr lang="en-US" sz="1700" b="1" dirty="0" err="1"/>
              <a:t>utilizați</a:t>
            </a:r>
            <a:r>
              <a:rPr lang="en-US" sz="1700" b="1" dirty="0"/>
              <a:t> voce </a:t>
            </a:r>
            <a:r>
              <a:rPr lang="en-US" sz="1700" b="1" dirty="0" err="1"/>
              <a:t>activă</a:t>
            </a:r>
            <a:r>
              <a:rPr lang="en-US" sz="1700" b="1" dirty="0"/>
              <a:t>; </a:t>
            </a:r>
            <a:r>
              <a:rPr lang="en-US" sz="1700" b="1" dirty="0" err="1"/>
              <a:t>folosiți</a:t>
            </a:r>
            <a:r>
              <a:rPr lang="en-US" sz="1700" b="1" dirty="0"/>
              <a:t> voce </a:t>
            </a:r>
            <a:r>
              <a:rPr lang="en-US" sz="1700" b="1" dirty="0" err="1"/>
              <a:t>pasivă</a:t>
            </a:r>
            <a:r>
              <a:rPr lang="en-US" sz="1700" b="1" dirty="0"/>
              <a:t>. </a:t>
            </a:r>
            <a:r>
              <a:rPr lang="en-US" sz="1700" dirty="0" smtClean="0"/>
              <a:t/>
            </a:r>
            <a:br>
              <a:rPr lang="en-US" sz="1700" dirty="0" smtClean="0"/>
            </a:br>
            <a:r>
              <a:rPr lang="en-US" sz="1700" dirty="0"/>
              <a:t>„ </a:t>
            </a:r>
            <a:r>
              <a:rPr lang="en-US" sz="1700" dirty="0" smtClean="0"/>
              <a:t>Ai </a:t>
            </a:r>
            <a:r>
              <a:rPr lang="en-US" sz="1700" dirty="0" err="1"/>
              <a:t>făcut</a:t>
            </a:r>
            <a:r>
              <a:rPr lang="en-US" sz="1700" dirty="0"/>
              <a:t> o </a:t>
            </a:r>
            <a:r>
              <a:rPr lang="en-US" sz="1700" dirty="0" err="1"/>
              <a:t>prezentare</a:t>
            </a:r>
            <a:r>
              <a:rPr lang="en-US" sz="1700" dirty="0"/>
              <a:t> </a:t>
            </a:r>
            <a:r>
              <a:rPr lang="en-US" sz="1700" dirty="0" err="1" smtClean="0"/>
              <a:t>proastă</a:t>
            </a:r>
            <a:r>
              <a:rPr lang="en-US" sz="1700" dirty="0" smtClean="0"/>
              <a:t>” </a:t>
            </a:r>
            <a:r>
              <a:rPr lang="en-US" sz="1700" dirty="0"/>
              <a:t>vs. </a:t>
            </a:r>
            <a:endParaRPr lang="en-US" sz="1700" dirty="0" smtClean="0"/>
          </a:p>
          <a:p>
            <a:r>
              <a:rPr lang="en-US" sz="1700" dirty="0" smtClean="0"/>
              <a:t>     „</a:t>
            </a:r>
            <a:r>
              <a:rPr lang="en-US" sz="1700" dirty="0" err="1"/>
              <a:t>Prezentarea</a:t>
            </a:r>
            <a:r>
              <a:rPr lang="en-US" sz="1700" dirty="0"/>
              <a:t> </a:t>
            </a:r>
            <a:r>
              <a:rPr lang="en-US" sz="1700" dirty="0" err="1"/>
              <a:t>pe</a:t>
            </a:r>
            <a:r>
              <a:rPr lang="en-US" sz="1700" dirty="0"/>
              <a:t> care </a:t>
            </a:r>
            <a:r>
              <a:rPr lang="en-US" sz="1700" dirty="0" err="1"/>
              <a:t>ai</a:t>
            </a:r>
            <a:r>
              <a:rPr lang="en-US" sz="1700" dirty="0"/>
              <a:t> </a:t>
            </a:r>
            <a:r>
              <a:rPr lang="en-US" sz="1700" dirty="0" err="1"/>
              <a:t>făcut</a:t>
            </a:r>
            <a:r>
              <a:rPr lang="en-US" sz="1700" dirty="0"/>
              <a:t>-o a </a:t>
            </a:r>
            <a:r>
              <a:rPr lang="en-US" sz="1700" dirty="0" err="1"/>
              <a:t>fost</a:t>
            </a:r>
            <a:r>
              <a:rPr lang="en-US" sz="1700" dirty="0"/>
              <a:t> </a:t>
            </a:r>
            <a:r>
              <a:rPr lang="en-US" sz="1700" dirty="0" err="1"/>
              <a:t>proastă</a:t>
            </a:r>
            <a:r>
              <a:rPr lang="en-US" sz="1700" dirty="0" smtClean="0"/>
              <a:t>”.</a:t>
            </a:r>
          </a:p>
          <a:p>
            <a:endParaRPr lang="en-US" sz="1700" dirty="0"/>
          </a:p>
          <a:p>
            <a:pPr marL="285750" indent="-285750">
              <a:buFont typeface="Arial" panose="020B0604020202020204" pitchFamily="34" charset="0"/>
              <a:buChar char="•"/>
            </a:pPr>
            <a:r>
              <a:rPr lang="en-US" sz="1700" b="1" dirty="0" err="1"/>
              <a:t>Împărtășiți</a:t>
            </a:r>
            <a:r>
              <a:rPr lang="en-US" sz="1700" b="1" dirty="0"/>
              <a:t> cum </a:t>
            </a:r>
            <a:r>
              <a:rPr lang="en-US" sz="1700" b="1" dirty="0" err="1"/>
              <a:t>vă</a:t>
            </a:r>
            <a:r>
              <a:rPr lang="en-US" sz="1700" b="1" dirty="0"/>
              <a:t> </a:t>
            </a:r>
            <a:r>
              <a:rPr lang="en-US" sz="1700" b="1" dirty="0" err="1"/>
              <a:t>afectează</a:t>
            </a:r>
            <a:r>
              <a:rPr lang="en-US" sz="1700" b="1" dirty="0"/>
              <a:t>. </a:t>
            </a:r>
            <a:r>
              <a:rPr lang="en-US" sz="1700" dirty="0" smtClean="0"/>
              <a:t/>
            </a:r>
            <a:br>
              <a:rPr lang="en-US" sz="1700" dirty="0" smtClean="0"/>
            </a:br>
            <a:r>
              <a:rPr lang="en-US" sz="1700" dirty="0" err="1" smtClean="0"/>
              <a:t>îndepărtează</a:t>
            </a:r>
            <a:r>
              <a:rPr lang="en-US" sz="1700" dirty="0" smtClean="0"/>
              <a:t> </a:t>
            </a:r>
            <a:r>
              <a:rPr lang="en-US" sz="1700" dirty="0" err="1"/>
              <a:t>focalizarea</a:t>
            </a:r>
            <a:r>
              <a:rPr lang="en-US" sz="1700" dirty="0"/>
              <a:t> de la </a:t>
            </a:r>
            <a:r>
              <a:rPr lang="en-US" sz="1700" dirty="0" err="1"/>
              <a:t>persoană</a:t>
            </a:r>
            <a:endParaRPr lang="en-US" sz="1700" dirty="0"/>
          </a:p>
        </p:txBody>
      </p:sp>
    </p:spTree>
    <p:extLst>
      <p:ext uri="{BB962C8B-B14F-4D97-AF65-F5344CB8AC3E}">
        <p14:creationId xmlns:p14="http://schemas.microsoft.com/office/powerpoint/2010/main" val="307846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down)">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wipe(down)">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500"/>
                                        <p:tgtEl>
                                          <p:spTgt spid="3">
                                            <p:txEl>
                                              <p:pRg st="2" end="2"/>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wipe(down)">
                                      <p:cBhvr>
                                        <p:cTn id="26" dur="500"/>
                                        <p:tgtEl>
                                          <p:spTgt spid="4">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dissolve">
                                      <p:cBhvr>
                                        <p:cTn id="31" dur="500"/>
                                        <p:tgtEl>
                                          <p:spTgt spid="3">
                                            <p:txEl>
                                              <p:pRg st="3" end="3"/>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wipe(down)">
                                      <p:cBhvr>
                                        <p:cTn id="34" dur="500"/>
                                        <p:tgtEl>
                                          <p:spTgt spid="4">
                                            <p:txEl>
                                              <p:pRg st="6" end="6"/>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wipe(down)">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dissolve">
                                      <p:cBhvr>
                                        <p:cTn id="42" dur="500"/>
                                        <p:tgtEl>
                                          <p:spTgt spid="3">
                                            <p:txEl>
                                              <p:pRg st="4" end="4"/>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animEffect transition="in" filter="wipe(down)">
                                      <p:cBhvr>
                                        <p:cTn id="45"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2. Examples</a:t>
            </a:r>
            <a:endParaRPr lang="en-US" dirty="0"/>
          </a:p>
        </p:txBody>
      </p:sp>
      <p:sp>
        <p:nvSpPr>
          <p:cNvPr id="3" name="Θέση περιεχομένου 2"/>
          <p:cNvSpPr>
            <a:spLocks noGrp="1"/>
          </p:cNvSpPr>
          <p:nvPr>
            <p:ph idx="1"/>
          </p:nvPr>
        </p:nvSpPr>
        <p:spPr>
          <a:xfrm>
            <a:off x="422879" y="1853754"/>
            <a:ext cx="11045221" cy="3450613"/>
          </a:xfrm>
        </p:spPr>
        <p:txBody>
          <a:bodyPr>
            <a:noAutofit/>
          </a:bodyPr>
          <a:lstStyle/>
          <a:p>
            <a:r>
              <a:rPr lang="en-US" sz="2400" b="1" dirty="0" smtClean="0"/>
              <a:t>Bad </a:t>
            </a:r>
            <a:r>
              <a:rPr lang="en-US" sz="2400" b="1" dirty="0"/>
              <a:t>example</a:t>
            </a:r>
            <a:r>
              <a:rPr lang="en-US" sz="2400" dirty="0"/>
              <a:t>: “</a:t>
            </a:r>
            <a:r>
              <a:rPr lang="en-US" sz="2400" i="1" dirty="0"/>
              <a:t>You’re really boring. You kept going on and on </a:t>
            </a:r>
            <a:r>
              <a:rPr lang="en-US" sz="2400" i="1" dirty="0" smtClean="0"/>
              <a:t>about a certain point even though we were running behind time</a:t>
            </a:r>
            <a:r>
              <a:rPr lang="en-US" sz="2400" i="1" dirty="0"/>
              <a:t>; it made me want to fall asleep</a:t>
            </a:r>
            <a:r>
              <a:rPr lang="en-US" sz="2400" dirty="0" smtClean="0"/>
              <a:t>!”</a:t>
            </a:r>
          </a:p>
          <a:p>
            <a:r>
              <a:rPr lang="en-US" sz="2400" b="1" dirty="0"/>
              <a:t>Good </a:t>
            </a:r>
            <a:r>
              <a:rPr lang="en-US" sz="2400" b="1" dirty="0" smtClean="0"/>
              <a:t>example</a:t>
            </a:r>
            <a:r>
              <a:rPr lang="en-US" sz="2400" dirty="0"/>
              <a:t>: </a:t>
            </a:r>
            <a:r>
              <a:rPr lang="en-US" sz="2400" dirty="0" smtClean="0"/>
              <a:t>[feedback </a:t>
            </a:r>
            <a:r>
              <a:rPr lang="en-US" sz="2400" dirty="0"/>
              <a:t>sandwich </a:t>
            </a:r>
            <a:r>
              <a:rPr lang="en-US" sz="2400" dirty="0" smtClean="0"/>
              <a:t>- critique</a:t>
            </a:r>
            <a:r>
              <a:rPr lang="en-US" sz="2400" dirty="0"/>
              <a:t>.] </a:t>
            </a:r>
            <a:r>
              <a:rPr lang="en-US" sz="2400" dirty="0" smtClean="0"/>
              <a:t/>
            </a:r>
            <a:br>
              <a:rPr lang="en-US" sz="2400" dirty="0" smtClean="0"/>
            </a:br>
            <a:r>
              <a:rPr lang="en-US" sz="2400" i="1" dirty="0" smtClean="0"/>
              <a:t>“… </a:t>
            </a:r>
            <a:r>
              <a:rPr lang="en-US" sz="2400" i="1" dirty="0"/>
              <a:t>however, I thought some of the points could be delivered in a more concise manner. For example, the presentation </a:t>
            </a:r>
            <a:r>
              <a:rPr lang="en-US" sz="2400" i="1" dirty="0" smtClean="0"/>
              <a:t>time</a:t>
            </a:r>
            <a:r>
              <a:rPr lang="en-US" sz="2400" i="1" dirty="0"/>
              <a:t> is 30 minutes but we went over time by about 10 minutes, which is one-third of the intended time. Since there were 5 points, perhaps we could allocate 5 minutes per point, which would take up 25 minutes for 5 points, and then have 5 minutes left for closing? This would create a presentation that’s more well-paced.</a:t>
            </a:r>
            <a:r>
              <a:rPr lang="en-US" sz="2400" dirty="0"/>
              <a:t>” </a:t>
            </a:r>
            <a:endParaRPr lang="en-US" sz="2400" b="1" dirty="0"/>
          </a:p>
          <a:p>
            <a:endParaRPr lang="en-US" sz="2400" dirty="0"/>
          </a:p>
        </p:txBody>
      </p:sp>
    </p:spTree>
    <p:extLst>
      <p:ext uri="{BB962C8B-B14F-4D97-AF65-F5344CB8AC3E}">
        <p14:creationId xmlns:p14="http://schemas.microsoft.com/office/powerpoint/2010/main" val="1983485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51479" y="601319"/>
            <a:ext cx="2511715" cy="1049235"/>
          </a:xfrm>
        </p:spPr>
        <p:txBody>
          <a:bodyPr/>
          <a:lstStyle/>
          <a:p>
            <a:r>
              <a:rPr lang="en-US" dirty="0" smtClean="0"/>
              <a:t>2. Examples</a:t>
            </a:r>
            <a:endParaRPr lang="en-US" dirty="0"/>
          </a:p>
        </p:txBody>
      </p:sp>
      <p:sp>
        <p:nvSpPr>
          <p:cNvPr id="3" name="Θέση περιεχομένου 2"/>
          <p:cNvSpPr>
            <a:spLocks noGrp="1"/>
          </p:cNvSpPr>
          <p:nvPr>
            <p:ph idx="1"/>
          </p:nvPr>
        </p:nvSpPr>
        <p:spPr>
          <a:xfrm>
            <a:off x="448279" y="1371154"/>
            <a:ext cx="11045221" cy="3450613"/>
          </a:xfrm>
        </p:spPr>
        <p:txBody>
          <a:bodyPr>
            <a:noAutofit/>
          </a:bodyPr>
          <a:lstStyle/>
          <a:p>
            <a:r>
              <a:rPr lang="en-US" b="1" dirty="0" err="1" smtClean="0"/>
              <a:t>Exemplu</a:t>
            </a:r>
            <a:r>
              <a:rPr lang="en-US" b="1" dirty="0" smtClean="0"/>
              <a:t> </a:t>
            </a:r>
            <a:r>
              <a:rPr lang="en-US" b="1" dirty="0"/>
              <a:t>prost</a:t>
            </a:r>
            <a:r>
              <a:rPr lang="en-US" dirty="0"/>
              <a:t>: </a:t>
            </a:r>
            <a:endParaRPr lang="en-US" dirty="0" smtClean="0"/>
          </a:p>
          <a:p>
            <a:pPr marL="0" indent="0">
              <a:buNone/>
            </a:pPr>
            <a:r>
              <a:rPr lang="en-US" sz="2400" dirty="0" smtClean="0"/>
              <a:t>„</a:t>
            </a:r>
            <a:r>
              <a:rPr lang="en-US" sz="2400" dirty="0" err="1"/>
              <a:t>Ești</a:t>
            </a:r>
            <a:r>
              <a:rPr lang="en-US" sz="2400" dirty="0"/>
              <a:t> cu </a:t>
            </a:r>
            <a:r>
              <a:rPr lang="en-US" sz="2400" dirty="0" err="1"/>
              <a:t>adevărat</a:t>
            </a:r>
            <a:r>
              <a:rPr lang="en-US" sz="2400" dirty="0"/>
              <a:t> </a:t>
            </a:r>
            <a:r>
              <a:rPr lang="en-US" sz="2400" dirty="0" err="1"/>
              <a:t>plictisitor</a:t>
            </a:r>
            <a:r>
              <a:rPr lang="en-US" sz="2400" dirty="0"/>
              <a:t>. </a:t>
            </a:r>
            <a:r>
              <a:rPr lang="en-US" sz="2400" dirty="0" err="1"/>
              <a:t>Ați</a:t>
            </a:r>
            <a:r>
              <a:rPr lang="en-US" sz="2400" dirty="0"/>
              <a:t> </a:t>
            </a:r>
            <a:r>
              <a:rPr lang="en-US" sz="2400" dirty="0" err="1"/>
              <a:t>continuat</a:t>
            </a:r>
            <a:r>
              <a:rPr lang="en-US" sz="2400" dirty="0"/>
              <a:t> </a:t>
            </a:r>
            <a:r>
              <a:rPr lang="en-US" sz="2400" dirty="0" err="1"/>
              <a:t>și</a:t>
            </a:r>
            <a:r>
              <a:rPr lang="en-US" sz="2400" dirty="0"/>
              <a:t> </a:t>
            </a:r>
            <a:r>
              <a:rPr lang="en-US" sz="2400" dirty="0" err="1"/>
              <a:t>continuați</a:t>
            </a:r>
            <a:r>
              <a:rPr lang="en-US" sz="2400" dirty="0"/>
              <a:t> </a:t>
            </a:r>
            <a:r>
              <a:rPr lang="en-US" sz="2400" dirty="0" err="1"/>
              <a:t>despre</a:t>
            </a:r>
            <a:r>
              <a:rPr lang="en-US" sz="2400" dirty="0"/>
              <a:t> un </a:t>
            </a:r>
            <a:r>
              <a:rPr lang="en-US" sz="2400" dirty="0" err="1"/>
              <a:t>anumit</a:t>
            </a:r>
            <a:r>
              <a:rPr lang="en-US" sz="2400" dirty="0"/>
              <a:t> </a:t>
            </a:r>
            <a:r>
              <a:rPr lang="en-US" sz="2400" dirty="0" err="1"/>
              <a:t>punct</a:t>
            </a:r>
            <a:r>
              <a:rPr lang="en-US" sz="2400" dirty="0"/>
              <a:t>, </a:t>
            </a:r>
            <a:r>
              <a:rPr lang="en-US" sz="2400" dirty="0" err="1"/>
              <a:t>chiar</a:t>
            </a:r>
            <a:r>
              <a:rPr lang="en-US" sz="2400" dirty="0"/>
              <a:t> </a:t>
            </a:r>
            <a:r>
              <a:rPr lang="en-US" sz="2400" dirty="0" err="1"/>
              <a:t>dacă</a:t>
            </a:r>
            <a:r>
              <a:rPr lang="en-US" sz="2400" dirty="0"/>
              <a:t> </a:t>
            </a:r>
            <a:r>
              <a:rPr lang="en-US" sz="2400" dirty="0" err="1"/>
              <a:t>alergam</a:t>
            </a:r>
            <a:r>
              <a:rPr lang="en-US" sz="2400" dirty="0"/>
              <a:t> </a:t>
            </a:r>
            <a:r>
              <a:rPr lang="en-US" sz="2400" dirty="0" err="1"/>
              <a:t>în</a:t>
            </a:r>
            <a:r>
              <a:rPr lang="en-US" sz="2400" dirty="0"/>
              <a:t> </a:t>
            </a:r>
            <a:r>
              <a:rPr lang="en-US" sz="2400" dirty="0" err="1"/>
              <a:t>urmă</a:t>
            </a:r>
            <a:r>
              <a:rPr lang="en-US" sz="2400" dirty="0"/>
              <a:t>; m-a </a:t>
            </a:r>
            <a:r>
              <a:rPr lang="en-US" sz="2400" dirty="0" err="1"/>
              <a:t>făcut</a:t>
            </a:r>
            <a:r>
              <a:rPr lang="en-US" sz="2400" dirty="0"/>
              <a:t> </a:t>
            </a:r>
            <a:r>
              <a:rPr lang="en-US" sz="2400" dirty="0" err="1"/>
              <a:t>să</a:t>
            </a:r>
            <a:r>
              <a:rPr lang="en-US" sz="2400" dirty="0"/>
              <a:t> </a:t>
            </a:r>
            <a:r>
              <a:rPr lang="en-US" sz="2400" dirty="0" err="1"/>
              <a:t>vreau</a:t>
            </a:r>
            <a:r>
              <a:rPr lang="en-US" sz="2400" dirty="0"/>
              <a:t> </a:t>
            </a:r>
            <a:r>
              <a:rPr lang="en-US" sz="2400" dirty="0" err="1"/>
              <a:t>să</a:t>
            </a:r>
            <a:r>
              <a:rPr lang="en-US" sz="2400" dirty="0"/>
              <a:t> </a:t>
            </a:r>
            <a:r>
              <a:rPr lang="en-US" sz="2400" dirty="0" err="1"/>
              <a:t>adorm</a:t>
            </a:r>
            <a:r>
              <a:rPr lang="en-US" sz="2400" dirty="0"/>
              <a:t>! </a:t>
            </a:r>
            <a:r>
              <a:rPr lang="en-US" sz="2400" dirty="0" smtClean="0"/>
              <a:t>”</a:t>
            </a:r>
          </a:p>
          <a:p>
            <a:r>
              <a:rPr lang="en-US" b="1" dirty="0" smtClean="0"/>
              <a:t>Bun </a:t>
            </a:r>
            <a:r>
              <a:rPr lang="en-US" b="1" dirty="0" err="1"/>
              <a:t>exemplu</a:t>
            </a:r>
            <a:r>
              <a:rPr lang="en-US" b="1" dirty="0"/>
              <a:t>: [feedback sandwich - </a:t>
            </a:r>
            <a:r>
              <a:rPr lang="en-US" b="1" dirty="0" err="1"/>
              <a:t>critică</a:t>
            </a:r>
            <a:r>
              <a:rPr lang="en-US" b="1" dirty="0"/>
              <a:t>.] </a:t>
            </a:r>
            <a:endParaRPr lang="en-US" b="1" dirty="0" smtClean="0"/>
          </a:p>
          <a:p>
            <a:pPr marL="0" indent="0">
              <a:buNone/>
            </a:pPr>
            <a:r>
              <a:rPr lang="en-US" sz="2400" dirty="0" smtClean="0"/>
              <a:t>„… </a:t>
            </a:r>
            <a:r>
              <a:rPr lang="en-US" sz="2400" dirty="0" err="1"/>
              <a:t>Totuși</a:t>
            </a:r>
            <a:r>
              <a:rPr lang="en-US" sz="2400" dirty="0"/>
              <a:t>, am </a:t>
            </a:r>
            <a:r>
              <a:rPr lang="en-US" sz="2400" dirty="0" err="1"/>
              <a:t>crezut</a:t>
            </a:r>
            <a:r>
              <a:rPr lang="en-US" sz="2400" dirty="0"/>
              <a:t> </a:t>
            </a:r>
            <a:r>
              <a:rPr lang="en-US" sz="2400" dirty="0" err="1"/>
              <a:t>că</a:t>
            </a:r>
            <a:r>
              <a:rPr lang="en-US" sz="2400" dirty="0"/>
              <a:t> </a:t>
            </a:r>
            <a:r>
              <a:rPr lang="en-US" sz="2400" dirty="0" err="1"/>
              <a:t>unele</a:t>
            </a:r>
            <a:r>
              <a:rPr lang="en-US" sz="2400" dirty="0"/>
              <a:t> </a:t>
            </a:r>
            <a:r>
              <a:rPr lang="en-US" sz="2400" dirty="0" err="1"/>
              <a:t>dintre</a:t>
            </a:r>
            <a:r>
              <a:rPr lang="en-US" sz="2400" dirty="0"/>
              <a:t> </a:t>
            </a:r>
            <a:r>
              <a:rPr lang="en-US" sz="2400" dirty="0" err="1"/>
              <a:t>puncte</a:t>
            </a:r>
            <a:r>
              <a:rPr lang="en-US" sz="2400" dirty="0"/>
              <a:t> </a:t>
            </a:r>
            <a:r>
              <a:rPr lang="en-US" sz="2400" dirty="0" err="1"/>
              <a:t>ar</a:t>
            </a:r>
            <a:r>
              <a:rPr lang="en-US" sz="2400" dirty="0"/>
              <a:t> </a:t>
            </a:r>
            <a:r>
              <a:rPr lang="en-US" sz="2400" dirty="0" err="1"/>
              <a:t>putea</a:t>
            </a:r>
            <a:r>
              <a:rPr lang="en-US" sz="2400" dirty="0"/>
              <a:t> fi </a:t>
            </a:r>
            <a:r>
              <a:rPr lang="en-US" sz="2400" dirty="0" err="1"/>
              <a:t>prezentate</a:t>
            </a:r>
            <a:r>
              <a:rPr lang="en-US" sz="2400" dirty="0"/>
              <a:t> </a:t>
            </a:r>
            <a:r>
              <a:rPr lang="en-US" sz="2400" dirty="0" err="1"/>
              <a:t>într</a:t>
            </a:r>
            <a:r>
              <a:rPr lang="en-US" sz="2400" dirty="0"/>
              <a:t>-un mod </a:t>
            </a:r>
            <a:r>
              <a:rPr lang="en-US" sz="2400" dirty="0" err="1"/>
              <a:t>mai</a:t>
            </a:r>
            <a:r>
              <a:rPr lang="en-US" sz="2400" dirty="0"/>
              <a:t> </a:t>
            </a:r>
            <a:r>
              <a:rPr lang="en-US" sz="2400" dirty="0" err="1"/>
              <a:t>concis</a:t>
            </a:r>
            <a:r>
              <a:rPr lang="en-US" sz="2400" dirty="0"/>
              <a:t>. De </a:t>
            </a:r>
            <a:r>
              <a:rPr lang="en-US" sz="2400" dirty="0" err="1"/>
              <a:t>exemplu</a:t>
            </a:r>
            <a:r>
              <a:rPr lang="en-US" sz="2400" dirty="0"/>
              <a:t>, </a:t>
            </a:r>
            <a:r>
              <a:rPr lang="en-US" sz="2400" dirty="0" err="1"/>
              <a:t>timpul</a:t>
            </a:r>
            <a:r>
              <a:rPr lang="en-US" sz="2400" dirty="0"/>
              <a:t> de </a:t>
            </a:r>
            <a:r>
              <a:rPr lang="en-US" sz="2400" dirty="0" err="1"/>
              <a:t>prezentare</a:t>
            </a:r>
            <a:r>
              <a:rPr lang="en-US" sz="2400" dirty="0"/>
              <a:t> </a:t>
            </a:r>
            <a:r>
              <a:rPr lang="en-US" sz="2400" dirty="0" err="1"/>
              <a:t>este</a:t>
            </a:r>
            <a:r>
              <a:rPr lang="en-US" sz="2400" dirty="0"/>
              <a:t> de 30 de minute, </a:t>
            </a:r>
            <a:r>
              <a:rPr lang="en-US" sz="2400" dirty="0" err="1"/>
              <a:t>dar</a:t>
            </a:r>
            <a:r>
              <a:rPr lang="en-US" sz="2400" dirty="0"/>
              <a:t> am </a:t>
            </a:r>
            <a:r>
              <a:rPr lang="en-US" sz="2400" dirty="0" err="1"/>
              <a:t>parcurs</a:t>
            </a:r>
            <a:r>
              <a:rPr lang="en-US" sz="2400" dirty="0"/>
              <a:t> </a:t>
            </a:r>
            <a:r>
              <a:rPr lang="en-US" sz="2400" dirty="0" err="1"/>
              <a:t>timpul</a:t>
            </a:r>
            <a:r>
              <a:rPr lang="en-US" sz="2400" dirty="0"/>
              <a:t> cu </a:t>
            </a:r>
            <a:r>
              <a:rPr lang="en-US" sz="2400" dirty="0" err="1"/>
              <a:t>aproximativ</a:t>
            </a:r>
            <a:r>
              <a:rPr lang="en-US" sz="2400" dirty="0"/>
              <a:t> 10 minute, </a:t>
            </a:r>
            <a:r>
              <a:rPr lang="en-US" sz="2400" dirty="0" err="1"/>
              <a:t>ceea</a:t>
            </a:r>
            <a:r>
              <a:rPr lang="en-US" sz="2400" dirty="0"/>
              <a:t> </a:t>
            </a:r>
            <a:r>
              <a:rPr lang="en-US" sz="2400" dirty="0" err="1"/>
              <a:t>ce</a:t>
            </a:r>
            <a:r>
              <a:rPr lang="en-US" sz="2400" dirty="0"/>
              <a:t> </a:t>
            </a:r>
            <a:r>
              <a:rPr lang="en-US" sz="2400" dirty="0" err="1"/>
              <a:t>reprezintă</a:t>
            </a:r>
            <a:r>
              <a:rPr lang="en-US" sz="2400" dirty="0"/>
              <a:t> o </a:t>
            </a:r>
            <a:r>
              <a:rPr lang="en-US" sz="2400" dirty="0" err="1"/>
              <a:t>treime</a:t>
            </a:r>
            <a:r>
              <a:rPr lang="en-US" sz="2400" dirty="0"/>
              <a:t> din </a:t>
            </a:r>
            <a:r>
              <a:rPr lang="en-US" sz="2400" dirty="0" err="1"/>
              <a:t>timpul</a:t>
            </a:r>
            <a:r>
              <a:rPr lang="en-US" sz="2400" dirty="0"/>
              <a:t> </a:t>
            </a:r>
            <a:r>
              <a:rPr lang="en-US" sz="2400" dirty="0" err="1"/>
              <a:t>prevăzut</a:t>
            </a:r>
            <a:r>
              <a:rPr lang="en-US" sz="2400" dirty="0"/>
              <a:t>. Din moment </a:t>
            </a:r>
            <a:r>
              <a:rPr lang="en-US" sz="2400" dirty="0" err="1"/>
              <a:t>ce</a:t>
            </a:r>
            <a:r>
              <a:rPr lang="en-US" sz="2400" dirty="0"/>
              <a:t> au </a:t>
            </a:r>
            <a:r>
              <a:rPr lang="en-US" sz="2400" dirty="0" err="1"/>
              <a:t>existat</a:t>
            </a:r>
            <a:r>
              <a:rPr lang="en-US" sz="2400" dirty="0"/>
              <a:t> 5 </a:t>
            </a:r>
            <a:r>
              <a:rPr lang="en-US" sz="2400" dirty="0" err="1"/>
              <a:t>puncte</a:t>
            </a:r>
            <a:r>
              <a:rPr lang="en-US" sz="2400" dirty="0"/>
              <a:t>, </a:t>
            </a:r>
            <a:r>
              <a:rPr lang="en-US" sz="2400" dirty="0" err="1"/>
              <a:t>poate</a:t>
            </a:r>
            <a:r>
              <a:rPr lang="en-US" sz="2400" dirty="0"/>
              <a:t> am </a:t>
            </a:r>
            <a:r>
              <a:rPr lang="en-US" sz="2400" dirty="0" err="1"/>
              <a:t>putea</a:t>
            </a:r>
            <a:r>
              <a:rPr lang="en-US" sz="2400" dirty="0"/>
              <a:t> </a:t>
            </a:r>
            <a:r>
              <a:rPr lang="en-US" sz="2400" dirty="0" err="1"/>
              <a:t>aloca</a:t>
            </a:r>
            <a:r>
              <a:rPr lang="en-US" sz="2400" dirty="0"/>
              <a:t> 5 minute </a:t>
            </a:r>
            <a:r>
              <a:rPr lang="en-US" sz="2400" dirty="0" err="1"/>
              <a:t>pe</a:t>
            </a:r>
            <a:r>
              <a:rPr lang="en-US" sz="2400" dirty="0"/>
              <a:t> </a:t>
            </a:r>
            <a:r>
              <a:rPr lang="en-US" sz="2400" dirty="0" err="1"/>
              <a:t>punct</a:t>
            </a:r>
            <a:r>
              <a:rPr lang="en-US" sz="2400" dirty="0"/>
              <a:t>, </a:t>
            </a:r>
            <a:r>
              <a:rPr lang="en-US" sz="2400" dirty="0" err="1"/>
              <a:t>ceea</a:t>
            </a:r>
            <a:r>
              <a:rPr lang="en-US" sz="2400" dirty="0"/>
              <a:t> </a:t>
            </a:r>
            <a:r>
              <a:rPr lang="en-US" sz="2400" dirty="0" err="1"/>
              <a:t>ce</a:t>
            </a:r>
            <a:r>
              <a:rPr lang="en-US" sz="2400" dirty="0"/>
              <a:t> </a:t>
            </a:r>
            <a:r>
              <a:rPr lang="en-US" sz="2400" dirty="0" err="1"/>
              <a:t>ar</a:t>
            </a:r>
            <a:r>
              <a:rPr lang="en-US" sz="2400" dirty="0"/>
              <a:t> dura 25 de minute </a:t>
            </a:r>
            <a:r>
              <a:rPr lang="en-US" sz="2400" dirty="0" err="1"/>
              <a:t>pentru</a:t>
            </a:r>
            <a:r>
              <a:rPr lang="en-US" sz="2400" dirty="0"/>
              <a:t> 5 </a:t>
            </a:r>
            <a:r>
              <a:rPr lang="en-US" sz="2400" dirty="0" err="1"/>
              <a:t>puncte</a:t>
            </a:r>
            <a:r>
              <a:rPr lang="en-US" sz="2400" dirty="0"/>
              <a:t> </a:t>
            </a:r>
            <a:r>
              <a:rPr lang="en-US" sz="2400" dirty="0" err="1"/>
              <a:t>și</a:t>
            </a:r>
            <a:r>
              <a:rPr lang="en-US" sz="2400" dirty="0"/>
              <a:t> </a:t>
            </a:r>
            <a:r>
              <a:rPr lang="en-US" sz="2400" dirty="0" err="1"/>
              <a:t>apoi</a:t>
            </a:r>
            <a:r>
              <a:rPr lang="en-US" sz="2400" dirty="0"/>
              <a:t> </a:t>
            </a:r>
            <a:r>
              <a:rPr lang="en-US" sz="2400" dirty="0" err="1"/>
              <a:t>mai</a:t>
            </a:r>
            <a:r>
              <a:rPr lang="en-US" sz="2400" dirty="0"/>
              <a:t> </a:t>
            </a:r>
            <a:r>
              <a:rPr lang="en-US" sz="2400" dirty="0" err="1"/>
              <a:t>avem</a:t>
            </a:r>
            <a:r>
              <a:rPr lang="en-US" sz="2400" dirty="0"/>
              <a:t> 5 minute </a:t>
            </a:r>
            <a:r>
              <a:rPr lang="en-US" sz="2400" dirty="0" err="1"/>
              <a:t>pentru</a:t>
            </a:r>
            <a:r>
              <a:rPr lang="en-US" sz="2400" dirty="0"/>
              <a:t> </a:t>
            </a:r>
            <a:r>
              <a:rPr lang="en-US" sz="2400" dirty="0" err="1"/>
              <a:t>închidere</a:t>
            </a:r>
            <a:r>
              <a:rPr lang="en-US" sz="2400" dirty="0"/>
              <a:t>? </a:t>
            </a:r>
            <a:r>
              <a:rPr lang="en-US" sz="2400" dirty="0" err="1"/>
              <a:t>Acest</a:t>
            </a:r>
            <a:r>
              <a:rPr lang="en-US" sz="2400" dirty="0"/>
              <a:t> </a:t>
            </a:r>
            <a:r>
              <a:rPr lang="en-US" sz="2400" dirty="0" err="1"/>
              <a:t>lucru</a:t>
            </a:r>
            <a:r>
              <a:rPr lang="en-US" sz="2400" dirty="0"/>
              <a:t> </a:t>
            </a:r>
            <a:r>
              <a:rPr lang="en-US" sz="2400" dirty="0" err="1"/>
              <a:t>ar</a:t>
            </a:r>
            <a:r>
              <a:rPr lang="en-US" sz="2400" dirty="0"/>
              <a:t> </a:t>
            </a:r>
            <a:r>
              <a:rPr lang="en-US" sz="2400" dirty="0" err="1"/>
              <a:t>crea</a:t>
            </a:r>
            <a:r>
              <a:rPr lang="en-US" sz="2400" dirty="0"/>
              <a:t> o </a:t>
            </a:r>
            <a:r>
              <a:rPr lang="en-US" sz="2400" dirty="0" err="1"/>
              <a:t>prezentare</a:t>
            </a:r>
            <a:r>
              <a:rPr lang="en-US" sz="2400" dirty="0"/>
              <a:t> </a:t>
            </a:r>
            <a:r>
              <a:rPr lang="en-US" sz="2400" dirty="0" err="1"/>
              <a:t>mai</a:t>
            </a:r>
            <a:r>
              <a:rPr lang="en-US" sz="2400" dirty="0"/>
              <a:t> bine </a:t>
            </a:r>
            <a:r>
              <a:rPr lang="en-US" sz="2400" dirty="0" err="1"/>
              <a:t>ritmată</a:t>
            </a:r>
            <a:r>
              <a:rPr lang="en-US" sz="2400" dirty="0"/>
              <a:t>. "</a:t>
            </a:r>
            <a:endParaRPr lang="en-US" sz="2800" dirty="0"/>
          </a:p>
        </p:txBody>
      </p:sp>
    </p:spTree>
    <p:extLst>
      <p:ext uri="{BB962C8B-B14F-4D97-AF65-F5344CB8AC3E}">
        <p14:creationId xmlns:p14="http://schemas.microsoft.com/office/powerpoint/2010/main" val="2769590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2. Examples</a:t>
            </a:r>
            <a:endParaRPr lang="en-US" dirty="0"/>
          </a:p>
        </p:txBody>
      </p:sp>
      <p:sp>
        <p:nvSpPr>
          <p:cNvPr id="3" name="Θέση περιεχομένου 2"/>
          <p:cNvSpPr>
            <a:spLocks noGrp="1"/>
          </p:cNvSpPr>
          <p:nvPr>
            <p:ph idx="1"/>
          </p:nvPr>
        </p:nvSpPr>
        <p:spPr>
          <a:xfrm>
            <a:off x="1451578" y="2015732"/>
            <a:ext cx="9603275" cy="3450613"/>
          </a:xfrm>
        </p:spPr>
        <p:txBody>
          <a:bodyPr>
            <a:noAutofit/>
          </a:bodyPr>
          <a:lstStyle/>
          <a:p>
            <a:r>
              <a:rPr lang="en-US" sz="2800" b="1" dirty="0"/>
              <a:t>Bad example</a:t>
            </a:r>
            <a:r>
              <a:rPr lang="en-US" sz="2800" dirty="0"/>
              <a:t>: </a:t>
            </a:r>
            <a:r>
              <a:rPr lang="en-US" sz="2800" dirty="0" smtClean="0"/>
              <a:t/>
            </a:r>
            <a:br>
              <a:rPr lang="en-US" sz="2800" dirty="0" smtClean="0"/>
            </a:br>
            <a:r>
              <a:rPr lang="en-US" sz="2800" i="1" dirty="0" smtClean="0"/>
              <a:t>“</a:t>
            </a:r>
            <a:r>
              <a:rPr lang="en-US" sz="2800" i="1" dirty="0"/>
              <a:t>You’re always so negative. It’s so draining to be around you</a:t>
            </a:r>
            <a:r>
              <a:rPr lang="en-US" sz="2800" i="1" dirty="0" smtClean="0"/>
              <a:t>.”</a:t>
            </a:r>
          </a:p>
          <a:p>
            <a:r>
              <a:rPr lang="en-US" sz="2800" dirty="0"/>
              <a:t> </a:t>
            </a:r>
            <a:r>
              <a:rPr lang="en-US" sz="2800" b="1" dirty="0" smtClean="0"/>
              <a:t>Good feedback</a:t>
            </a:r>
            <a:br>
              <a:rPr lang="en-US" sz="2800" b="1" dirty="0" smtClean="0"/>
            </a:br>
            <a:r>
              <a:rPr lang="en-US" sz="2800" i="1" dirty="0" smtClean="0"/>
              <a:t>“…</a:t>
            </a:r>
            <a:r>
              <a:rPr lang="en-US" sz="2800" i="1" dirty="0"/>
              <a:t> there are times when I was hurt by the comments you made as they were somewhat demeaning. For example, the last time I had a haircut, one of the first things you said was how ugly I looked. That took me by surprise and I felt quite down.” </a:t>
            </a:r>
          </a:p>
        </p:txBody>
      </p:sp>
    </p:spTree>
    <p:extLst>
      <p:ext uri="{BB962C8B-B14F-4D97-AF65-F5344CB8AC3E}">
        <p14:creationId xmlns:p14="http://schemas.microsoft.com/office/powerpoint/2010/main" val="472901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2. Examples</a:t>
            </a:r>
            <a:endParaRPr lang="en-US" dirty="0"/>
          </a:p>
        </p:txBody>
      </p:sp>
      <p:sp>
        <p:nvSpPr>
          <p:cNvPr id="3" name="Θέση περιεχομένου 2"/>
          <p:cNvSpPr>
            <a:spLocks noGrp="1"/>
          </p:cNvSpPr>
          <p:nvPr>
            <p:ph idx="1"/>
          </p:nvPr>
        </p:nvSpPr>
        <p:spPr>
          <a:xfrm>
            <a:off x="1451578" y="2015732"/>
            <a:ext cx="9603275" cy="3450613"/>
          </a:xfrm>
        </p:spPr>
        <p:txBody>
          <a:bodyPr>
            <a:noAutofit/>
          </a:bodyPr>
          <a:lstStyle/>
          <a:p>
            <a:r>
              <a:rPr lang="en-US" sz="2400" b="1" dirty="0" err="1"/>
              <a:t>Exemplu</a:t>
            </a:r>
            <a:r>
              <a:rPr lang="en-US" sz="2400" b="1" dirty="0"/>
              <a:t> prost: </a:t>
            </a:r>
          </a:p>
          <a:p>
            <a:pPr marL="0" indent="0">
              <a:buNone/>
            </a:pPr>
            <a:r>
              <a:rPr lang="en-US" sz="2400" dirty="0" smtClean="0"/>
              <a:t>„</a:t>
            </a:r>
            <a:r>
              <a:rPr lang="en-US" sz="2400" dirty="0" err="1"/>
              <a:t>Ești</a:t>
            </a:r>
            <a:r>
              <a:rPr lang="en-US" sz="2400" dirty="0"/>
              <a:t> </a:t>
            </a:r>
            <a:r>
              <a:rPr lang="en-US" sz="2400" dirty="0" err="1"/>
              <a:t>întotdeauna</a:t>
            </a:r>
            <a:r>
              <a:rPr lang="en-US" sz="2400" dirty="0"/>
              <a:t> </a:t>
            </a:r>
            <a:r>
              <a:rPr lang="en-US" sz="2400" dirty="0" err="1"/>
              <a:t>atât</a:t>
            </a:r>
            <a:r>
              <a:rPr lang="en-US" sz="2400" dirty="0"/>
              <a:t> de </a:t>
            </a:r>
            <a:r>
              <a:rPr lang="en-US" sz="2400" dirty="0" err="1"/>
              <a:t>negativ</a:t>
            </a:r>
            <a:r>
              <a:rPr lang="en-US" sz="2400" dirty="0"/>
              <a:t>. Este </a:t>
            </a:r>
            <a:r>
              <a:rPr lang="en-US" sz="2400" dirty="0" err="1"/>
              <a:t>atât</a:t>
            </a:r>
            <a:r>
              <a:rPr lang="en-US" sz="2400" dirty="0"/>
              <a:t> de </a:t>
            </a:r>
            <a:r>
              <a:rPr lang="en-US" sz="2400" dirty="0" err="1"/>
              <a:t>epuizant</a:t>
            </a:r>
            <a:r>
              <a:rPr lang="en-US" sz="2400" dirty="0"/>
              <a:t> </a:t>
            </a:r>
            <a:r>
              <a:rPr lang="en-US" sz="2400" dirty="0" err="1"/>
              <a:t>să</a:t>
            </a:r>
            <a:r>
              <a:rPr lang="en-US" sz="2400" dirty="0"/>
              <a:t> </a:t>
            </a:r>
            <a:r>
              <a:rPr lang="en-US" sz="2400" dirty="0" err="1"/>
              <a:t>fii</a:t>
            </a:r>
            <a:r>
              <a:rPr lang="en-US" sz="2400" dirty="0"/>
              <a:t> </a:t>
            </a:r>
            <a:r>
              <a:rPr lang="en-US" sz="2400" dirty="0" err="1"/>
              <a:t>în</a:t>
            </a:r>
            <a:r>
              <a:rPr lang="en-US" sz="2400" dirty="0"/>
              <a:t> </a:t>
            </a:r>
            <a:r>
              <a:rPr lang="en-US" sz="2400" dirty="0" err="1"/>
              <a:t>preajma</a:t>
            </a:r>
            <a:r>
              <a:rPr lang="en-US" sz="2400" dirty="0"/>
              <a:t> ta ".</a:t>
            </a:r>
          </a:p>
          <a:p>
            <a:r>
              <a:rPr lang="en-US" sz="2400" b="1" dirty="0"/>
              <a:t>Feedback bun </a:t>
            </a:r>
            <a:endParaRPr lang="en-US" sz="2400" b="1" dirty="0" smtClean="0"/>
          </a:p>
          <a:p>
            <a:pPr marL="0" indent="0">
              <a:buNone/>
            </a:pPr>
            <a:r>
              <a:rPr lang="en-US" sz="2400" dirty="0" smtClean="0"/>
              <a:t>„... </a:t>
            </a:r>
            <a:r>
              <a:rPr lang="en-US" sz="2400" dirty="0" err="1"/>
              <a:t>sunt</a:t>
            </a:r>
            <a:r>
              <a:rPr lang="en-US" sz="2400" dirty="0"/>
              <a:t> </a:t>
            </a:r>
            <a:r>
              <a:rPr lang="en-US" sz="2400" dirty="0" err="1"/>
              <a:t>momente</a:t>
            </a:r>
            <a:r>
              <a:rPr lang="en-US" sz="2400" dirty="0"/>
              <a:t> </a:t>
            </a:r>
            <a:r>
              <a:rPr lang="en-US" sz="2400" dirty="0" err="1"/>
              <a:t>când</a:t>
            </a:r>
            <a:r>
              <a:rPr lang="en-US" sz="2400" dirty="0"/>
              <a:t> am </a:t>
            </a:r>
            <a:r>
              <a:rPr lang="en-US" sz="2400" dirty="0" err="1"/>
              <a:t>fost</a:t>
            </a:r>
            <a:r>
              <a:rPr lang="en-US" sz="2400" dirty="0"/>
              <a:t> </a:t>
            </a:r>
            <a:r>
              <a:rPr lang="en-US" sz="2400" dirty="0" err="1"/>
              <a:t>rănit</a:t>
            </a:r>
            <a:r>
              <a:rPr lang="en-US" sz="2400" dirty="0"/>
              <a:t> de </a:t>
            </a:r>
            <a:r>
              <a:rPr lang="en-US" sz="2400" dirty="0" err="1"/>
              <a:t>comentariile</a:t>
            </a:r>
            <a:r>
              <a:rPr lang="en-US" sz="2400" dirty="0"/>
              <a:t> </a:t>
            </a:r>
            <a:r>
              <a:rPr lang="en-US" sz="2400" dirty="0" err="1"/>
              <a:t>pe</a:t>
            </a:r>
            <a:r>
              <a:rPr lang="en-US" sz="2400" dirty="0"/>
              <a:t> care le-</a:t>
            </a:r>
            <a:r>
              <a:rPr lang="en-US" sz="2400" dirty="0" err="1"/>
              <a:t>ai</a:t>
            </a:r>
            <a:r>
              <a:rPr lang="en-US" sz="2400" dirty="0"/>
              <a:t> </a:t>
            </a:r>
            <a:r>
              <a:rPr lang="en-US" sz="2400" dirty="0" err="1"/>
              <a:t>făcut</a:t>
            </a:r>
            <a:r>
              <a:rPr lang="en-US" sz="2400" dirty="0"/>
              <a:t>, </a:t>
            </a:r>
            <a:r>
              <a:rPr lang="en-US" sz="2400" dirty="0" err="1"/>
              <a:t>deoarece</a:t>
            </a:r>
            <a:r>
              <a:rPr lang="en-US" sz="2400" dirty="0"/>
              <a:t> au </a:t>
            </a:r>
            <a:r>
              <a:rPr lang="en-US" sz="2400" dirty="0" err="1"/>
              <a:t>fost</a:t>
            </a:r>
            <a:r>
              <a:rPr lang="en-US" sz="2400" dirty="0"/>
              <a:t> </a:t>
            </a:r>
            <a:r>
              <a:rPr lang="en-US" sz="2400" dirty="0" err="1"/>
              <a:t>oarecum</a:t>
            </a:r>
            <a:r>
              <a:rPr lang="en-US" sz="2400" dirty="0"/>
              <a:t> </a:t>
            </a:r>
            <a:r>
              <a:rPr lang="en-US" sz="2400" dirty="0" err="1"/>
              <a:t>umilitoare</a:t>
            </a:r>
            <a:r>
              <a:rPr lang="en-US" sz="2400" dirty="0"/>
              <a:t>. De </a:t>
            </a:r>
            <a:r>
              <a:rPr lang="en-US" sz="2400" dirty="0" err="1"/>
              <a:t>exemplu</a:t>
            </a:r>
            <a:r>
              <a:rPr lang="en-US" sz="2400" dirty="0"/>
              <a:t>, ultima </a:t>
            </a:r>
            <a:r>
              <a:rPr lang="en-US" sz="2400" dirty="0" err="1"/>
              <a:t>dată</a:t>
            </a:r>
            <a:r>
              <a:rPr lang="en-US" sz="2400" dirty="0"/>
              <a:t> </a:t>
            </a:r>
            <a:r>
              <a:rPr lang="en-US" sz="2400" dirty="0" err="1"/>
              <a:t>când</a:t>
            </a:r>
            <a:r>
              <a:rPr lang="en-US" sz="2400" dirty="0"/>
              <a:t> m-am </a:t>
            </a:r>
            <a:r>
              <a:rPr lang="en-US" sz="2400" dirty="0" err="1"/>
              <a:t>tuns</a:t>
            </a:r>
            <a:r>
              <a:rPr lang="en-US" sz="2400" dirty="0"/>
              <a:t>, </a:t>
            </a:r>
            <a:r>
              <a:rPr lang="en-US" sz="2400" dirty="0" err="1"/>
              <a:t>unul</a:t>
            </a:r>
            <a:r>
              <a:rPr lang="en-US" sz="2400" dirty="0"/>
              <a:t> </a:t>
            </a:r>
            <a:r>
              <a:rPr lang="en-US" sz="2400" dirty="0" err="1"/>
              <a:t>dintre</a:t>
            </a:r>
            <a:r>
              <a:rPr lang="en-US" sz="2400" dirty="0"/>
              <a:t> </a:t>
            </a:r>
            <a:r>
              <a:rPr lang="en-US" sz="2400" dirty="0" err="1"/>
              <a:t>primele</a:t>
            </a:r>
            <a:r>
              <a:rPr lang="en-US" sz="2400" dirty="0"/>
              <a:t> </a:t>
            </a:r>
            <a:r>
              <a:rPr lang="en-US" sz="2400" dirty="0" err="1"/>
              <a:t>lucruri</a:t>
            </a:r>
            <a:r>
              <a:rPr lang="en-US" sz="2400" dirty="0"/>
              <a:t> </a:t>
            </a:r>
            <a:r>
              <a:rPr lang="en-US" sz="2400" dirty="0" err="1"/>
              <a:t>pe</a:t>
            </a:r>
            <a:r>
              <a:rPr lang="en-US" sz="2400" dirty="0"/>
              <a:t> care le-</a:t>
            </a:r>
            <a:r>
              <a:rPr lang="en-US" sz="2400" dirty="0" err="1"/>
              <a:t>ai</a:t>
            </a:r>
            <a:r>
              <a:rPr lang="en-US" sz="2400" dirty="0"/>
              <a:t> </a:t>
            </a:r>
            <a:r>
              <a:rPr lang="en-US" sz="2400" dirty="0" err="1"/>
              <a:t>spus</a:t>
            </a:r>
            <a:r>
              <a:rPr lang="en-US" sz="2400" dirty="0"/>
              <a:t> a </a:t>
            </a:r>
            <a:r>
              <a:rPr lang="en-US" sz="2400" dirty="0" err="1"/>
              <a:t>fost</a:t>
            </a:r>
            <a:r>
              <a:rPr lang="en-US" sz="2400" dirty="0"/>
              <a:t> </a:t>
            </a:r>
            <a:r>
              <a:rPr lang="en-US" sz="2400" dirty="0" err="1"/>
              <a:t>cât</a:t>
            </a:r>
            <a:r>
              <a:rPr lang="en-US" sz="2400" dirty="0"/>
              <a:t> de </a:t>
            </a:r>
            <a:r>
              <a:rPr lang="en-US" sz="2400" dirty="0" err="1"/>
              <a:t>urât</a:t>
            </a:r>
            <a:r>
              <a:rPr lang="en-US" sz="2400" dirty="0"/>
              <a:t> </a:t>
            </a:r>
            <a:r>
              <a:rPr lang="en-US" sz="2400" dirty="0" err="1"/>
              <a:t>arătam</a:t>
            </a:r>
            <a:r>
              <a:rPr lang="en-US" sz="2400" dirty="0"/>
              <a:t>. </a:t>
            </a:r>
            <a:r>
              <a:rPr lang="en-US" sz="2400" dirty="0" err="1"/>
              <a:t>Asta</a:t>
            </a:r>
            <a:r>
              <a:rPr lang="en-US" sz="2400" dirty="0"/>
              <a:t> m-a </a:t>
            </a:r>
            <a:r>
              <a:rPr lang="en-US" sz="2400" dirty="0" err="1"/>
              <a:t>luat</a:t>
            </a:r>
            <a:r>
              <a:rPr lang="en-US" sz="2400" dirty="0"/>
              <a:t> </a:t>
            </a:r>
            <a:r>
              <a:rPr lang="en-US" sz="2400" dirty="0" err="1"/>
              <a:t>prin</a:t>
            </a:r>
            <a:r>
              <a:rPr lang="en-US" sz="2400" dirty="0"/>
              <a:t> </a:t>
            </a:r>
            <a:r>
              <a:rPr lang="en-US" sz="2400" dirty="0" err="1"/>
              <a:t>surprindere</a:t>
            </a:r>
            <a:r>
              <a:rPr lang="en-US" sz="2400" dirty="0"/>
              <a:t> </a:t>
            </a:r>
            <a:r>
              <a:rPr lang="en-US" sz="2400" dirty="0" err="1"/>
              <a:t>și</a:t>
            </a:r>
            <a:r>
              <a:rPr lang="en-US" sz="2400" dirty="0"/>
              <a:t> m-am </a:t>
            </a:r>
            <a:r>
              <a:rPr lang="en-US" sz="2400" dirty="0" err="1"/>
              <a:t>simțit</a:t>
            </a:r>
            <a:r>
              <a:rPr lang="en-US" sz="2400" dirty="0"/>
              <a:t> </a:t>
            </a:r>
            <a:r>
              <a:rPr lang="en-US" sz="2400" dirty="0" err="1"/>
              <a:t>destul</a:t>
            </a:r>
            <a:r>
              <a:rPr lang="en-US" sz="2400" dirty="0"/>
              <a:t> de </a:t>
            </a:r>
            <a:r>
              <a:rPr lang="en-US" sz="2400" dirty="0" err="1"/>
              <a:t>jos.</a:t>
            </a:r>
            <a:r>
              <a:rPr lang="en-US" sz="2400" dirty="0"/>
              <a:t> ”</a:t>
            </a:r>
            <a:endParaRPr lang="en-US" sz="2400" i="1" dirty="0"/>
          </a:p>
        </p:txBody>
      </p:sp>
    </p:spTree>
    <p:extLst>
      <p:ext uri="{BB962C8B-B14F-4D97-AF65-F5344CB8AC3E}">
        <p14:creationId xmlns:p14="http://schemas.microsoft.com/office/powerpoint/2010/main" val="39447911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1" y="271119"/>
            <a:ext cx="9603275" cy="1049235"/>
          </a:xfrm>
        </p:spPr>
        <p:txBody>
          <a:bodyPr/>
          <a:lstStyle/>
          <a:p>
            <a:r>
              <a:rPr lang="en-US" b="1" dirty="0"/>
              <a:t>3. Be specific with your feedback</a:t>
            </a:r>
            <a:endParaRPr lang="en-US" dirty="0"/>
          </a:p>
        </p:txBody>
      </p:sp>
      <p:sp>
        <p:nvSpPr>
          <p:cNvPr id="3" name="Θέση περιεχομένου 2"/>
          <p:cNvSpPr>
            <a:spLocks noGrp="1"/>
          </p:cNvSpPr>
          <p:nvPr>
            <p:ph idx="1"/>
          </p:nvPr>
        </p:nvSpPr>
        <p:spPr>
          <a:xfrm>
            <a:off x="457200" y="2072639"/>
            <a:ext cx="5273040" cy="4875147"/>
          </a:xfrm>
        </p:spPr>
        <p:txBody>
          <a:bodyPr>
            <a:noAutofit/>
          </a:bodyPr>
          <a:lstStyle/>
          <a:p>
            <a:r>
              <a:rPr lang="en-US" sz="2000" dirty="0"/>
              <a:t>The more specific someone is when giving the feedback, the more actionable it is. </a:t>
            </a:r>
          </a:p>
          <a:p>
            <a:r>
              <a:rPr lang="en-US" sz="2000" b="1" dirty="0" smtClean="0"/>
              <a:t>Focus </a:t>
            </a:r>
            <a:r>
              <a:rPr lang="en-US" sz="2000" b="1" dirty="0"/>
              <a:t>more on objective points than subjective opinions</a:t>
            </a:r>
            <a:r>
              <a:rPr lang="en-US" sz="2000" b="1" dirty="0" smtClean="0"/>
              <a:t>.</a:t>
            </a:r>
            <a:r>
              <a:rPr lang="en-US" sz="2000" dirty="0" smtClean="0"/>
              <a:t> </a:t>
            </a:r>
          </a:p>
          <a:p>
            <a:pPr lvl="1"/>
            <a:r>
              <a:rPr lang="en-US" sz="1800" dirty="0" smtClean="0"/>
              <a:t>state the specific things you do not like</a:t>
            </a:r>
          </a:p>
          <a:p>
            <a:endParaRPr lang="en-US" sz="2000" dirty="0"/>
          </a:p>
        </p:txBody>
      </p:sp>
    </p:spTree>
    <p:extLst>
      <p:ext uri="{BB962C8B-B14F-4D97-AF65-F5344CB8AC3E}">
        <p14:creationId xmlns:p14="http://schemas.microsoft.com/office/powerpoint/2010/main" val="3947403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1" y="271119"/>
            <a:ext cx="9603275" cy="1049235"/>
          </a:xfrm>
        </p:spPr>
        <p:txBody>
          <a:bodyPr/>
          <a:lstStyle/>
          <a:p>
            <a:r>
              <a:rPr lang="en-US" b="1" dirty="0"/>
              <a:t>3. Be specific with your feedback</a:t>
            </a:r>
            <a:endParaRPr lang="en-US" dirty="0"/>
          </a:p>
        </p:txBody>
      </p:sp>
      <p:sp>
        <p:nvSpPr>
          <p:cNvPr id="3" name="Θέση περιεχομένου 2"/>
          <p:cNvSpPr>
            <a:spLocks noGrp="1"/>
          </p:cNvSpPr>
          <p:nvPr>
            <p:ph idx="1"/>
          </p:nvPr>
        </p:nvSpPr>
        <p:spPr>
          <a:xfrm>
            <a:off x="457200" y="1910079"/>
            <a:ext cx="5588000" cy="3769361"/>
          </a:xfrm>
        </p:spPr>
        <p:txBody>
          <a:bodyPr>
            <a:noAutofit/>
          </a:bodyPr>
          <a:lstStyle/>
          <a:p>
            <a:r>
              <a:rPr lang="en-US" sz="2000" b="1" dirty="0" smtClean="0"/>
              <a:t>Break your feedback down into key points</a:t>
            </a:r>
            <a:r>
              <a:rPr lang="en-US" sz="2000" dirty="0" smtClean="0"/>
              <a:t>. </a:t>
            </a:r>
          </a:p>
          <a:p>
            <a:pPr lvl="1"/>
            <a:r>
              <a:rPr lang="en-US" sz="1800" dirty="0" smtClean="0"/>
              <a:t>various key points, then give your feedback point by point.</a:t>
            </a:r>
          </a:p>
          <a:p>
            <a:r>
              <a:rPr lang="en-US" sz="2000" b="1" dirty="0" smtClean="0"/>
              <a:t>Give specific examples of each point</a:t>
            </a:r>
            <a:r>
              <a:rPr lang="en-US" sz="2000" dirty="0" smtClean="0"/>
              <a:t>. </a:t>
            </a:r>
          </a:p>
          <a:p>
            <a:pPr lvl="1"/>
            <a:r>
              <a:rPr lang="en-US" sz="1800" dirty="0" smtClean="0"/>
              <a:t>exact situations or examples.</a:t>
            </a:r>
          </a:p>
          <a:p>
            <a:pPr lvl="1"/>
            <a:r>
              <a:rPr lang="en-US" sz="1800" dirty="0" smtClean="0"/>
              <a:t> There is no need to highlight every single example </a:t>
            </a:r>
          </a:p>
          <a:p>
            <a:pPr lvl="2"/>
            <a:r>
              <a:rPr lang="en-US" sz="1600" dirty="0" smtClean="0"/>
              <a:t>(a) awareness to things which he/she may be oblivious about</a:t>
            </a:r>
          </a:p>
          <a:p>
            <a:pPr lvl="2"/>
            <a:r>
              <a:rPr lang="en-US" sz="1600" dirty="0" smtClean="0"/>
              <a:t>(b) illustrate what you mean.</a:t>
            </a:r>
          </a:p>
          <a:p>
            <a:endParaRPr lang="en-US" sz="2000" dirty="0"/>
          </a:p>
        </p:txBody>
      </p:sp>
      <p:sp>
        <p:nvSpPr>
          <p:cNvPr id="4" name="Ορθογώνιο 3"/>
          <p:cNvSpPr/>
          <p:nvPr/>
        </p:nvSpPr>
        <p:spPr>
          <a:xfrm>
            <a:off x="6258560" y="1568396"/>
            <a:ext cx="5791200" cy="4385816"/>
          </a:xfrm>
          <a:prstGeom prst="rect">
            <a:avLst/>
          </a:prstGeom>
        </p:spPr>
        <p:txBody>
          <a:bodyPr wrap="square">
            <a:spAutoFit/>
          </a:bodyPr>
          <a:lstStyle/>
          <a:p>
            <a:endParaRPr lang="en-US" dirty="0"/>
          </a:p>
          <a:p>
            <a:pPr marL="285750" indent="-285750">
              <a:lnSpc>
                <a:spcPct val="150000"/>
              </a:lnSpc>
              <a:buFont typeface="Arial" panose="020B0604020202020204" pitchFamily="34" charset="0"/>
              <a:buChar char="•"/>
            </a:pPr>
            <a:r>
              <a:rPr lang="en-US" b="1" dirty="0" err="1"/>
              <a:t>Împărțiți</a:t>
            </a:r>
            <a:r>
              <a:rPr lang="en-US" b="1" dirty="0"/>
              <a:t> feedback-</a:t>
            </a:r>
            <a:r>
              <a:rPr lang="en-US" b="1" dirty="0" err="1"/>
              <a:t>ul</a:t>
            </a:r>
            <a:r>
              <a:rPr lang="en-US" b="1" dirty="0"/>
              <a:t> </a:t>
            </a:r>
            <a:r>
              <a:rPr lang="en-US" b="1" dirty="0" err="1"/>
              <a:t>dvs</a:t>
            </a:r>
            <a:r>
              <a:rPr lang="en-US" b="1" dirty="0"/>
              <a:t>. </a:t>
            </a:r>
            <a:r>
              <a:rPr lang="en-US" b="1" dirty="0" err="1"/>
              <a:t>în</a:t>
            </a:r>
            <a:r>
              <a:rPr lang="en-US" b="1" dirty="0"/>
              <a:t> </a:t>
            </a:r>
            <a:r>
              <a:rPr lang="en-US" b="1" dirty="0" err="1"/>
              <a:t>puncte</a:t>
            </a:r>
            <a:r>
              <a:rPr lang="en-US" b="1" dirty="0"/>
              <a:t> </a:t>
            </a:r>
            <a:r>
              <a:rPr lang="en-US" b="1" dirty="0" err="1"/>
              <a:t>cheie</a:t>
            </a:r>
            <a:r>
              <a:rPr lang="en-US" b="1" dirty="0"/>
              <a:t>. </a:t>
            </a:r>
            <a:endParaRPr lang="en-US" b="1" dirty="0" smtClean="0"/>
          </a:p>
          <a:p>
            <a:pPr marL="742950" lvl="1" indent="-285750">
              <a:lnSpc>
                <a:spcPct val="150000"/>
              </a:lnSpc>
              <a:buFont typeface="Arial" panose="020B0604020202020204" pitchFamily="34" charset="0"/>
              <a:buChar char="•"/>
            </a:pPr>
            <a:r>
              <a:rPr lang="en-US" dirty="0" err="1" smtClean="0"/>
              <a:t>Descompuneți</a:t>
            </a:r>
            <a:r>
              <a:rPr lang="en-US" dirty="0" smtClean="0"/>
              <a:t>-l </a:t>
            </a:r>
            <a:r>
              <a:rPr lang="en-US" dirty="0" err="1"/>
              <a:t>în</a:t>
            </a:r>
            <a:r>
              <a:rPr lang="en-US" dirty="0"/>
              <a:t> </a:t>
            </a:r>
            <a:r>
              <a:rPr lang="en-US" dirty="0" err="1"/>
              <a:t>diferite</a:t>
            </a:r>
            <a:r>
              <a:rPr lang="en-US" dirty="0"/>
              <a:t> </a:t>
            </a:r>
            <a:r>
              <a:rPr lang="en-US" dirty="0" err="1"/>
              <a:t>puncte</a:t>
            </a:r>
            <a:r>
              <a:rPr lang="en-US" dirty="0"/>
              <a:t> </a:t>
            </a:r>
            <a:r>
              <a:rPr lang="en-US" dirty="0" err="1"/>
              <a:t>cheie</a:t>
            </a:r>
            <a:r>
              <a:rPr lang="en-US" dirty="0"/>
              <a:t>, </a:t>
            </a:r>
            <a:r>
              <a:rPr lang="en-US" dirty="0" err="1"/>
              <a:t>apoi</a:t>
            </a:r>
            <a:r>
              <a:rPr lang="en-US" dirty="0"/>
              <a:t> </a:t>
            </a:r>
            <a:r>
              <a:rPr lang="en-US" dirty="0" err="1"/>
              <a:t>dați</a:t>
            </a:r>
            <a:r>
              <a:rPr lang="en-US" dirty="0"/>
              <a:t> feedback </a:t>
            </a:r>
            <a:r>
              <a:rPr lang="en-US" dirty="0" err="1"/>
              <a:t>punct</a:t>
            </a:r>
            <a:r>
              <a:rPr lang="en-US" dirty="0"/>
              <a:t> cu </a:t>
            </a:r>
            <a:r>
              <a:rPr lang="en-US" dirty="0" err="1"/>
              <a:t>punct</a:t>
            </a:r>
            <a:r>
              <a:rPr lang="en-US" dirty="0"/>
              <a:t>.</a:t>
            </a:r>
          </a:p>
          <a:p>
            <a:pPr marL="285750" indent="-285750">
              <a:lnSpc>
                <a:spcPct val="150000"/>
              </a:lnSpc>
              <a:buFont typeface="Arial" panose="020B0604020202020204" pitchFamily="34" charset="0"/>
              <a:buChar char="•"/>
            </a:pPr>
            <a:r>
              <a:rPr lang="en-US" b="1" dirty="0" err="1"/>
              <a:t>Dați</a:t>
            </a:r>
            <a:r>
              <a:rPr lang="en-US" b="1" dirty="0"/>
              <a:t> </a:t>
            </a:r>
            <a:r>
              <a:rPr lang="en-US" b="1" dirty="0" err="1"/>
              <a:t>exemple</a:t>
            </a:r>
            <a:r>
              <a:rPr lang="en-US" b="1" dirty="0"/>
              <a:t> </a:t>
            </a:r>
            <a:r>
              <a:rPr lang="en-US" b="1" dirty="0" err="1"/>
              <a:t>specifice</a:t>
            </a:r>
            <a:r>
              <a:rPr lang="en-US" b="1" dirty="0"/>
              <a:t> </a:t>
            </a:r>
            <a:r>
              <a:rPr lang="en-US" b="1" dirty="0" err="1"/>
              <a:t>pentru</a:t>
            </a:r>
            <a:r>
              <a:rPr lang="en-US" b="1" dirty="0"/>
              <a:t> </a:t>
            </a:r>
            <a:r>
              <a:rPr lang="en-US" b="1" dirty="0" err="1"/>
              <a:t>fiecare</a:t>
            </a:r>
            <a:r>
              <a:rPr lang="en-US" b="1" dirty="0"/>
              <a:t> </a:t>
            </a:r>
            <a:r>
              <a:rPr lang="en-US" b="1" dirty="0" err="1"/>
              <a:t>punct</a:t>
            </a:r>
            <a:r>
              <a:rPr lang="en-US" b="1" dirty="0"/>
              <a:t>. </a:t>
            </a:r>
            <a:endParaRPr lang="en-US" b="1" dirty="0" smtClean="0"/>
          </a:p>
          <a:p>
            <a:pPr marL="742950" lvl="1" indent="-285750">
              <a:lnSpc>
                <a:spcPct val="150000"/>
              </a:lnSpc>
              <a:buFont typeface="Arial" panose="020B0604020202020204" pitchFamily="34" charset="0"/>
              <a:buChar char="•"/>
            </a:pPr>
            <a:r>
              <a:rPr lang="en-US" dirty="0" smtClean="0"/>
              <a:t>Care </a:t>
            </a:r>
            <a:r>
              <a:rPr lang="en-US" dirty="0" err="1"/>
              <a:t>sunt</a:t>
            </a:r>
            <a:r>
              <a:rPr lang="en-US" dirty="0"/>
              <a:t> </a:t>
            </a:r>
            <a:r>
              <a:rPr lang="en-US" dirty="0" err="1"/>
              <a:t>situațiile</a:t>
            </a:r>
            <a:r>
              <a:rPr lang="en-US" dirty="0"/>
              <a:t> </a:t>
            </a:r>
            <a:r>
              <a:rPr lang="en-US" dirty="0" err="1"/>
              <a:t>sau</a:t>
            </a:r>
            <a:r>
              <a:rPr lang="en-US" dirty="0"/>
              <a:t> </a:t>
            </a:r>
            <a:r>
              <a:rPr lang="en-US" dirty="0" err="1"/>
              <a:t>exemplele</a:t>
            </a:r>
            <a:r>
              <a:rPr lang="en-US" dirty="0"/>
              <a:t> </a:t>
            </a:r>
            <a:r>
              <a:rPr lang="en-US" dirty="0" err="1"/>
              <a:t>exacte</a:t>
            </a:r>
            <a:r>
              <a:rPr lang="en-US" dirty="0"/>
              <a:t> </a:t>
            </a:r>
            <a:r>
              <a:rPr lang="en-US" dirty="0" err="1"/>
              <a:t>în</a:t>
            </a:r>
            <a:r>
              <a:rPr lang="en-US" dirty="0"/>
              <a:t> care </a:t>
            </a:r>
            <a:r>
              <a:rPr lang="en-US" dirty="0" err="1"/>
              <a:t>persoana</a:t>
            </a:r>
            <a:r>
              <a:rPr lang="en-US" dirty="0"/>
              <a:t> </a:t>
            </a:r>
            <a:r>
              <a:rPr lang="en-US" dirty="0" err="1"/>
              <a:t>prezintă</a:t>
            </a:r>
            <a:r>
              <a:rPr lang="en-US" dirty="0"/>
              <a:t> </a:t>
            </a:r>
            <a:r>
              <a:rPr lang="en-US" dirty="0" err="1"/>
              <a:t>comportamentele</a:t>
            </a:r>
            <a:r>
              <a:rPr lang="en-US" dirty="0"/>
              <a:t> </a:t>
            </a:r>
            <a:r>
              <a:rPr lang="en-US" dirty="0" err="1"/>
              <a:t>pe</a:t>
            </a:r>
            <a:r>
              <a:rPr lang="en-US" dirty="0"/>
              <a:t> care le-</a:t>
            </a:r>
            <a:r>
              <a:rPr lang="en-US" dirty="0" err="1"/>
              <a:t>ați</a:t>
            </a:r>
            <a:r>
              <a:rPr lang="en-US" dirty="0"/>
              <a:t> </a:t>
            </a:r>
            <a:r>
              <a:rPr lang="en-US" dirty="0" err="1"/>
              <a:t>evidențiat</a:t>
            </a:r>
            <a:r>
              <a:rPr lang="en-US" dirty="0"/>
              <a:t> </a:t>
            </a:r>
            <a:r>
              <a:rPr lang="en-US" dirty="0" err="1"/>
              <a:t>în</a:t>
            </a:r>
            <a:r>
              <a:rPr lang="en-US" dirty="0"/>
              <a:t> # 2? </a:t>
            </a:r>
            <a:r>
              <a:rPr lang="en-US" dirty="0" err="1"/>
              <a:t>Arată</a:t>
            </a:r>
            <a:r>
              <a:rPr lang="en-US" dirty="0"/>
              <a:t>-le. </a:t>
            </a:r>
          </a:p>
          <a:p>
            <a:pPr marL="1200150" lvl="2" indent="-285750">
              <a:lnSpc>
                <a:spcPct val="150000"/>
              </a:lnSpc>
              <a:buFont typeface="Arial" panose="020B0604020202020204" pitchFamily="34" charset="0"/>
              <a:buChar char="•"/>
            </a:pPr>
            <a:r>
              <a:rPr lang="en-US" sz="1600" dirty="0" smtClean="0"/>
              <a:t>(</a:t>
            </a:r>
            <a:r>
              <a:rPr lang="en-US" sz="1600" dirty="0"/>
              <a:t>a) </a:t>
            </a:r>
            <a:r>
              <a:rPr lang="en-US" sz="1600" dirty="0" err="1"/>
              <a:t>aduce</a:t>
            </a:r>
            <a:r>
              <a:rPr lang="en-US" sz="1600" dirty="0"/>
              <a:t> </a:t>
            </a:r>
            <a:r>
              <a:rPr lang="en-US" sz="1600" dirty="0" err="1"/>
              <a:t>conștientizarea</a:t>
            </a:r>
            <a:r>
              <a:rPr lang="en-US" sz="1600" dirty="0"/>
              <a:t> </a:t>
            </a:r>
            <a:r>
              <a:rPr lang="en-US" sz="1600" dirty="0" err="1"/>
              <a:t>persoanei</a:t>
            </a:r>
            <a:r>
              <a:rPr lang="en-US" sz="1600" dirty="0"/>
              <a:t> la </a:t>
            </a:r>
            <a:r>
              <a:rPr lang="en-US" sz="1600" dirty="0" err="1"/>
              <a:t>lucruri</a:t>
            </a:r>
            <a:r>
              <a:rPr lang="en-US" sz="1600" dirty="0"/>
              <a:t> </a:t>
            </a:r>
            <a:r>
              <a:rPr lang="en-US" sz="1600" dirty="0" err="1"/>
              <a:t>despre</a:t>
            </a:r>
            <a:r>
              <a:rPr lang="en-US" sz="1600" dirty="0"/>
              <a:t> care </a:t>
            </a:r>
            <a:r>
              <a:rPr lang="en-US" sz="1600" dirty="0" err="1"/>
              <a:t>ar</a:t>
            </a:r>
            <a:r>
              <a:rPr lang="en-US" sz="1600" dirty="0"/>
              <a:t> </a:t>
            </a:r>
            <a:r>
              <a:rPr lang="en-US" sz="1600" dirty="0" err="1"/>
              <a:t>putea</a:t>
            </a:r>
            <a:r>
              <a:rPr lang="en-US" sz="1600" dirty="0"/>
              <a:t> </a:t>
            </a:r>
            <a:r>
              <a:rPr lang="en-US" sz="1600" dirty="0" err="1"/>
              <a:t>să</a:t>
            </a:r>
            <a:r>
              <a:rPr lang="en-US" sz="1600" dirty="0"/>
              <a:t> nu fie </a:t>
            </a:r>
            <a:r>
              <a:rPr lang="en-US" sz="1600" dirty="0" err="1"/>
              <a:t>conștiente</a:t>
            </a:r>
            <a:r>
              <a:rPr lang="en-US" sz="1600" dirty="0"/>
              <a:t> </a:t>
            </a:r>
            <a:r>
              <a:rPr lang="en-US" sz="1600" dirty="0" err="1"/>
              <a:t>și</a:t>
            </a:r>
            <a:r>
              <a:rPr lang="en-US" sz="1600" dirty="0"/>
              <a:t> </a:t>
            </a:r>
            <a:endParaRPr lang="en-US" sz="1600" dirty="0" smtClean="0"/>
          </a:p>
          <a:p>
            <a:pPr marL="1200150" lvl="2" indent="-285750">
              <a:lnSpc>
                <a:spcPct val="150000"/>
              </a:lnSpc>
              <a:buFont typeface="Arial" panose="020B0604020202020204" pitchFamily="34" charset="0"/>
              <a:buChar char="•"/>
            </a:pPr>
            <a:r>
              <a:rPr lang="en-US" sz="1600" dirty="0" smtClean="0"/>
              <a:t>(b</a:t>
            </a:r>
            <a:r>
              <a:rPr lang="en-US" sz="1600" dirty="0"/>
              <a:t>) </a:t>
            </a:r>
            <a:r>
              <a:rPr lang="en-US" sz="1600" dirty="0" err="1"/>
              <a:t>să</a:t>
            </a:r>
            <a:r>
              <a:rPr lang="en-US" sz="1600" dirty="0"/>
              <a:t> </a:t>
            </a:r>
            <a:r>
              <a:rPr lang="en-US" sz="1600" dirty="0" err="1"/>
              <a:t>ilustreze</a:t>
            </a:r>
            <a:r>
              <a:rPr lang="en-US" sz="1600" dirty="0"/>
              <a:t> la </a:t>
            </a:r>
            <a:r>
              <a:rPr lang="en-US" sz="1600" dirty="0" err="1"/>
              <a:t>ce</a:t>
            </a:r>
            <a:r>
              <a:rPr lang="en-US" sz="1600" dirty="0"/>
              <a:t> </a:t>
            </a:r>
            <a:r>
              <a:rPr lang="en-US" sz="1600" dirty="0" err="1"/>
              <a:t>te</a:t>
            </a:r>
            <a:r>
              <a:rPr lang="en-US" sz="1600" dirty="0"/>
              <a:t> </a:t>
            </a:r>
            <a:r>
              <a:rPr lang="en-US" sz="1600" dirty="0" err="1"/>
              <a:t>referi</a:t>
            </a:r>
            <a:r>
              <a:rPr lang="en-US" sz="1600" dirty="0"/>
              <a:t>.</a:t>
            </a:r>
          </a:p>
        </p:txBody>
      </p:sp>
    </p:spTree>
    <p:extLst>
      <p:ext uri="{BB962C8B-B14F-4D97-AF65-F5344CB8AC3E}">
        <p14:creationId xmlns:p14="http://schemas.microsoft.com/office/powerpoint/2010/main" val="203212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par>
                                <p:cTn id="32" presetID="1" presetClass="entr" presetSubtype="0" fill="hold" nodeType="with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b="1" dirty="0"/>
              <a:t>3. </a:t>
            </a:r>
            <a:r>
              <a:rPr lang="en-US" b="1" dirty="0" smtClean="0"/>
              <a:t>Example</a:t>
            </a:r>
            <a:endParaRPr lang="en-US" dirty="0"/>
          </a:p>
        </p:txBody>
      </p:sp>
      <p:sp>
        <p:nvSpPr>
          <p:cNvPr id="3" name="Θέση περιεχομένου 2"/>
          <p:cNvSpPr>
            <a:spLocks noGrp="1"/>
          </p:cNvSpPr>
          <p:nvPr>
            <p:ph idx="1"/>
          </p:nvPr>
        </p:nvSpPr>
        <p:spPr/>
        <p:txBody>
          <a:bodyPr>
            <a:normAutofit/>
          </a:bodyPr>
          <a:lstStyle/>
          <a:p>
            <a:r>
              <a:rPr lang="en-US" b="1" dirty="0" smtClean="0"/>
              <a:t>Vague</a:t>
            </a:r>
            <a:r>
              <a:rPr lang="en-US" dirty="0"/>
              <a:t>: “Good effort on the report but I don’t like it. I think there is room to be better.” </a:t>
            </a:r>
            <a:endParaRPr lang="en-US" dirty="0" smtClean="0"/>
          </a:p>
          <a:p>
            <a:r>
              <a:rPr lang="en-US" b="1" dirty="0" smtClean="0"/>
              <a:t>Specific</a:t>
            </a:r>
            <a:r>
              <a:rPr lang="en-US" dirty="0"/>
              <a:t>: “Good effort but there are some things which can be improved – namely, (a) the formatting and (b) the report conclusions. The formatting is not standardized – there are some parts that uses Arial and other parts that use Times New Roman. In a formal report, it is best to standardize the font. For the report conclusions, the ideas are good but they are too brief, especially ideas #1 and #</a:t>
            </a:r>
            <a:r>
              <a:rPr lang="en-US" dirty="0" smtClean="0"/>
              <a:t>3.”</a:t>
            </a:r>
            <a:r>
              <a:rPr lang="en-US" dirty="0"/>
              <a:t> </a:t>
            </a:r>
          </a:p>
        </p:txBody>
      </p:sp>
    </p:spTree>
    <p:extLst>
      <p:ext uri="{BB962C8B-B14F-4D97-AF65-F5344CB8AC3E}">
        <p14:creationId xmlns:p14="http://schemas.microsoft.com/office/powerpoint/2010/main" val="1881447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b="1" dirty="0"/>
              <a:t>3. </a:t>
            </a:r>
            <a:r>
              <a:rPr lang="en-US" b="1" dirty="0" smtClean="0"/>
              <a:t>Example</a:t>
            </a:r>
            <a:endParaRPr lang="en-US" dirty="0"/>
          </a:p>
        </p:txBody>
      </p:sp>
      <p:sp>
        <p:nvSpPr>
          <p:cNvPr id="3" name="Θέση περιεχομένου 2"/>
          <p:cNvSpPr>
            <a:spLocks noGrp="1"/>
          </p:cNvSpPr>
          <p:nvPr>
            <p:ph idx="1"/>
          </p:nvPr>
        </p:nvSpPr>
        <p:spPr>
          <a:xfrm>
            <a:off x="1451579" y="2015732"/>
            <a:ext cx="9947941" cy="3450613"/>
          </a:xfrm>
        </p:spPr>
        <p:txBody>
          <a:bodyPr>
            <a:noAutofit/>
          </a:bodyPr>
          <a:lstStyle/>
          <a:p>
            <a:r>
              <a:rPr lang="en-US" sz="2400" b="1" dirty="0" err="1" smtClean="0"/>
              <a:t>Vag</a:t>
            </a:r>
            <a:r>
              <a:rPr lang="en-US" sz="2400" b="1" dirty="0"/>
              <a:t>: </a:t>
            </a:r>
            <a:r>
              <a:rPr lang="en-US" sz="2400" dirty="0"/>
              <a:t>„</a:t>
            </a:r>
            <a:r>
              <a:rPr lang="en-US" sz="2400" dirty="0" err="1"/>
              <a:t>Efort</a:t>
            </a:r>
            <a:r>
              <a:rPr lang="en-US" sz="2400" dirty="0"/>
              <a:t> bun </a:t>
            </a:r>
            <a:r>
              <a:rPr lang="en-US" sz="2400" dirty="0" err="1"/>
              <a:t>în</a:t>
            </a:r>
            <a:r>
              <a:rPr lang="en-US" sz="2400" dirty="0"/>
              <a:t> </a:t>
            </a:r>
            <a:r>
              <a:rPr lang="en-US" sz="2400" dirty="0" err="1"/>
              <a:t>raport</a:t>
            </a:r>
            <a:r>
              <a:rPr lang="en-US" sz="2400" dirty="0"/>
              <a:t>, </a:t>
            </a:r>
            <a:r>
              <a:rPr lang="en-US" sz="2400" dirty="0" err="1"/>
              <a:t>dar</a:t>
            </a:r>
            <a:r>
              <a:rPr lang="en-US" sz="2400" dirty="0"/>
              <a:t> nu-mi place. Cred </a:t>
            </a:r>
            <a:r>
              <a:rPr lang="en-US" sz="2400" dirty="0" err="1"/>
              <a:t>că</a:t>
            </a:r>
            <a:r>
              <a:rPr lang="en-US" sz="2400" dirty="0"/>
              <a:t> </a:t>
            </a:r>
            <a:r>
              <a:rPr lang="en-US" sz="2400" dirty="0" err="1"/>
              <a:t>este</a:t>
            </a:r>
            <a:r>
              <a:rPr lang="en-US" sz="2400" dirty="0"/>
              <a:t> </a:t>
            </a:r>
            <a:r>
              <a:rPr lang="en-US" sz="2400" dirty="0" err="1"/>
              <a:t>loc</a:t>
            </a:r>
            <a:r>
              <a:rPr lang="en-US" sz="2400" dirty="0"/>
              <a:t> </a:t>
            </a:r>
            <a:r>
              <a:rPr lang="en-US" sz="2400" dirty="0" err="1"/>
              <a:t>să</a:t>
            </a:r>
            <a:r>
              <a:rPr lang="en-US" sz="2400" dirty="0"/>
              <a:t> fie </a:t>
            </a:r>
            <a:r>
              <a:rPr lang="en-US" sz="2400" dirty="0" err="1"/>
              <a:t>mai</a:t>
            </a:r>
            <a:r>
              <a:rPr lang="en-US" sz="2400" dirty="0"/>
              <a:t> bine. ” </a:t>
            </a:r>
            <a:endParaRPr lang="en-US" sz="2400" dirty="0" smtClean="0"/>
          </a:p>
          <a:p>
            <a:r>
              <a:rPr lang="en-US" sz="2400" b="1" dirty="0" smtClean="0"/>
              <a:t>Specific</a:t>
            </a:r>
            <a:r>
              <a:rPr lang="en-US" sz="2400" b="1" dirty="0"/>
              <a:t>: </a:t>
            </a:r>
            <a:r>
              <a:rPr lang="en-US" sz="2400" dirty="0"/>
              <a:t>„</a:t>
            </a:r>
            <a:r>
              <a:rPr lang="en-US" sz="2400" dirty="0" err="1"/>
              <a:t>Efort</a:t>
            </a:r>
            <a:r>
              <a:rPr lang="en-US" sz="2400" dirty="0"/>
              <a:t> bun, </a:t>
            </a:r>
            <a:r>
              <a:rPr lang="en-US" sz="2400" dirty="0" err="1"/>
              <a:t>dar</a:t>
            </a:r>
            <a:r>
              <a:rPr lang="en-US" sz="2400" dirty="0"/>
              <a:t> </a:t>
            </a:r>
            <a:r>
              <a:rPr lang="en-US" sz="2400" dirty="0" err="1"/>
              <a:t>există</a:t>
            </a:r>
            <a:r>
              <a:rPr lang="en-US" sz="2400" dirty="0"/>
              <a:t> </a:t>
            </a:r>
            <a:r>
              <a:rPr lang="en-US" sz="2400" dirty="0" err="1"/>
              <a:t>unele</a:t>
            </a:r>
            <a:r>
              <a:rPr lang="en-US" sz="2400" dirty="0"/>
              <a:t> </a:t>
            </a:r>
            <a:r>
              <a:rPr lang="en-US" sz="2400" dirty="0" err="1"/>
              <a:t>lucruri</a:t>
            </a:r>
            <a:r>
              <a:rPr lang="en-US" sz="2400" dirty="0"/>
              <a:t> care pot fi </a:t>
            </a:r>
            <a:r>
              <a:rPr lang="en-US" sz="2400" dirty="0" err="1"/>
              <a:t>îmbunătățite</a:t>
            </a:r>
            <a:r>
              <a:rPr lang="en-US" sz="2400" dirty="0"/>
              <a:t> - </a:t>
            </a:r>
            <a:r>
              <a:rPr lang="en-US" sz="2400" dirty="0" err="1"/>
              <a:t>și</a:t>
            </a:r>
            <a:r>
              <a:rPr lang="en-US" sz="2400" dirty="0"/>
              <a:t> </a:t>
            </a:r>
            <a:r>
              <a:rPr lang="en-US" sz="2400" dirty="0" err="1"/>
              <a:t>anume</a:t>
            </a:r>
            <a:r>
              <a:rPr lang="en-US" sz="2400" dirty="0"/>
              <a:t>, (a) </a:t>
            </a:r>
            <a:r>
              <a:rPr lang="en-US" sz="2400" dirty="0" err="1"/>
              <a:t>formatarea</a:t>
            </a:r>
            <a:r>
              <a:rPr lang="en-US" sz="2400" dirty="0"/>
              <a:t> </a:t>
            </a:r>
            <a:r>
              <a:rPr lang="en-US" sz="2400" dirty="0" err="1"/>
              <a:t>și</a:t>
            </a:r>
            <a:r>
              <a:rPr lang="en-US" sz="2400" dirty="0"/>
              <a:t> (b) </a:t>
            </a:r>
            <a:r>
              <a:rPr lang="en-US" sz="2400" dirty="0" err="1"/>
              <a:t>concluziile</a:t>
            </a:r>
            <a:r>
              <a:rPr lang="en-US" sz="2400" dirty="0"/>
              <a:t> </a:t>
            </a:r>
            <a:r>
              <a:rPr lang="en-US" sz="2400" dirty="0" err="1"/>
              <a:t>raportului</a:t>
            </a:r>
            <a:r>
              <a:rPr lang="en-US" sz="2400" dirty="0"/>
              <a:t>. </a:t>
            </a:r>
            <a:r>
              <a:rPr lang="en-US" sz="2400" dirty="0" err="1"/>
              <a:t>Formatarea</a:t>
            </a:r>
            <a:r>
              <a:rPr lang="en-US" sz="2400" dirty="0"/>
              <a:t> nu </a:t>
            </a:r>
            <a:r>
              <a:rPr lang="en-US" sz="2400" dirty="0" err="1"/>
              <a:t>este</a:t>
            </a:r>
            <a:r>
              <a:rPr lang="en-US" sz="2400" dirty="0"/>
              <a:t> </a:t>
            </a:r>
            <a:r>
              <a:rPr lang="en-US" sz="2400" dirty="0" err="1"/>
              <a:t>standardizată</a:t>
            </a:r>
            <a:r>
              <a:rPr lang="en-US" sz="2400" dirty="0"/>
              <a:t> - </a:t>
            </a:r>
            <a:r>
              <a:rPr lang="en-US" sz="2400" dirty="0" err="1"/>
              <a:t>există</a:t>
            </a:r>
            <a:r>
              <a:rPr lang="en-US" sz="2400" dirty="0"/>
              <a:t> </a:t>
            </a:r>
            <a:r>
              <a:rPr lang="en-US" sz="2400" dirty="0" err="1"/>
              <a:t>unele</a:t>
            </a:r>
            <a:r>
              <a:rPr lang="en-US" sz="2400" dirty="0"/>
              <a:t> </a:t>
            </a:r>
            <a:r>
              <a:rPr lang="en-US" sz="2400" dirty="0" err="1"/>
              <a:t>părți</a:t>
            </a:r>
            <a:r>
              <a:rPr lang="en-US" sz="2400" dirty="0"/>
              <a:t> care </a:t>
            </a:r>
            <a:r>
              <a:rPr lang="en-US" sz="2400" dirty="0" err="1"/>
              <a:t>utilizează</a:t>
            </a:r>
            <a:r>
              <a:rPr lang="en-US" sz="2400" dirty="0"/>
              <a:t> Arial </a:t>
            </a:r>
            <a:r>
              <a:rPr lang="en-US" sz="2400" dirty="0" err="1"/>
              <a:t>și</a:t>
            </a:r>
            <a:r>
              <a:rPr lang="en-US" sz="2400" dirty="0"/>
              <a:t> </a:t>
            </a:r>
            <a:r>
              <a:rPr lang="en-US" sz="2400" dirty="0" err="1"/>
              <a:t>alte</a:t>
            </a:r>
            <a:r>
              <a:rPr lang="en-US" sz="2400" dirty="0"/>
              <a:t> </a:t>
            </a:r>
            <a:r>
              <a:rPr lang="en-US" sz="2400" dirty="0" err="1"/>
              <a:t>părți</a:t>
            </a:r>
            <a:r>
              <a:rPr lang="en-US" sz="2400" dirty="0"/>
              <a:t> care </a:t>
            </a:r>
            <a:r>
              <a:rPr lang="en-US" sz="2400" dirty="0" err="1"/>
              <a:t>utilizează</a:t>
            </a:r>
            <a:r>
              <a:rPr lang="en-US" sz="2400" dirty="0"/>
              <a:t> Times New Roman. </a:t>
            </a:r>
            <a:r>
              <a:rPr lang="en-US" sz="2400" dirty="0" err="1"/>
              <a:t>Într</a:t>
            </a:r>
            <a:r>
              <a:rPr lang="en-US" sz="2400" dirty="0"/>
              <a:t>-un </a:t>
            </a:r>
            <a:r>
              <a:rPr lang="en-US" sz="2400" dirty="0" err="1"/>
              <a:t>raport</a:t>
            </a:r>
            <a:r>
              <a:rPr lang="en-US" sz="2400" dirty="0"/>
              <a:t> formal, </a:t>
            </a:r>
            <a:r>
              <a:rPr lang="en-US" sz="2400" dirty="0" err="1"/>
              <a:t>cel</a:t>
            </a:r>
            <a:r>
              <a:rPr lang="en-US" sz="2400" dirty="0"/>
              <a:t> </a:t>
            </a:r>
            <a:r>
              <a:rPr lang="en-US" sz="2400" dirty="0" err="1"/>
              <a:t>mai</a:t>
            </a:r>
            <a:r>
              <a:rPr lang="en-US" sz="2400" dirty="0"/>
              <a:t> bine </a:t>
            </a:r>
            <a:r>
              <a:rPr lang="en-US" sz="2400" dirty="0" err="1"/>
              <a:t>este</a:t>
            </a:r>
            <a:r>
              <a:rPr lang="en-US" sz="2400" dirty="0"/>
              <a:t> </a:t>
            </a:r>
            <a:r>
              <a:rPr lang="en-US" sz="2400" dirty="0" err="1"/>
              <a:t>să</a:t>
            </a:r>
            <a:r>
              <a:rPr lang="en-US" sz="2400" dirty="0"/>
              <a:t> </a:t>
            </a:r>
            <a:r>
              <a:rPr lang="en-US" sz="2400" dirty="0" err="1"/>
              <a:t>standardizați</a:t>
            </a:r>
            <a:r>
              <a:rPr lang="en-US" sz="2400" dirty="0"/>
              <a:t> </a:t>
            </a:r>
            <a:r>
              <a:rPr lang="en-US" sz="2400" dirty="0" err="1"/>
              <a:t>fontul</a:t>
            </a:r>
            <a:r>
              <a:rPr lang="en-US" sz="2400" dirty="0"/>
              <a:t>. </a:t>
            </a:r>
            <a:r>
              <a:rPr lang="en-US" sz="2400" dirty="0" err="1"/>
              <a:t>Pentru</a:t>
            </a:r>
            <a:r>
              <a:rPr lang="en-US" sz="2400" dirty="0"/>
              <a:t> </a:t>
            </a:r>
            <a:r>
              <a:rPr lang="en-US" sz="2400" dirty="0" err="1"/>
              <a:t>concluziile</a:t>
            </a:r>
            <a:r>
              <a:rPr lang="en-US" sz="2400" dirty="0"/>
              <a:t> </a:t>
            </a:r>
            <a:r>
              <a:rPr lang="en-US" sz="2400" dirty="0" err="1"/>
              <a:t>raportului</a:t>
            </a:r>
            <a:r>
              <a:rPr lang="en-US" sz="2400" dirty="0"/>
              <a:t>, </a:t>
            </a:r>
            <a:r>
              <a:rPr lang="en-US" sz="2400" dirty="0" err="1"/>
              <a:t>ideile</a:t>
            </a:r>
            <a:r>
              <a:rPr lang="en-US" sz="2400" dirty="0"/>
              <a:t> </a:t>
            </a:r>
            <a:r>
              <a:rPr lang="en-US" sz="2400" dirty="0" err="1"/>
              <a:t>sunt</a:t>
            </a:r>
            <a:r>
              <a:rPr lang="en-US" sz="2400" dirty="0"/>
              <a:t> </a:t>
            </a:r>
            <a:r>
              <a:rPr lang="en-US" sz="2400" dirty="0" err="1"/>
              <a:t>bune</a:t>
            </a:r>
            <a:r>
              <a:rPr lang="en-US" sz="2400" dirty="0"/>
              <a:t>, </a:t>
            </a:r>
            <a:r>
              <a:rPr lang="en-US" sz="2400" dirty="0" err="1"/>
              <a:t>dar</a:t>
            </a:r>
            <a:r>
              <a:rPr lang="en-US" sz="2400" dirty="0"/>
              <a:t> </a:t>
            </a:r>
            <a:r>
              <a:rPr lang="en-US" sz="2400" dirty="0" err="1"/>
              <a:t>sunt</a:t>
            </a:r>
            <a:r>
              <a:rPr lang="en-US" sz="2400" dirty="0"/>
              <a:t> </a:t>
            </a:r>
            <a:r>
              <a:rPr lang="en-US" sz="2400" dirty="0" err="1"/>
              <a:t>prea</a:t>
            </a:r>
            <a:r>
              <a:rPr lang="en-US" sz="2400" dirty="0"/>
              <a:t> </a:t>
            </a:r>
            <a:r>
              <a:rPr lang="en-US" sz="2400" dirty="0" err="1"/>
              <a:t>scurte</a:t>
            </a:r>
            <a:r>
              <a:rPr lang="en-US" sz="2400" dirty="0"/>
              <a:t>, </a:t>
            </a:r>
            <a:r>
              <a:rPr lang="en-US" sz="2400" dirty="0" err="1"/>
              <a:t>în</a:t>
            </a:r>
            <a:r>
              <a:rPr lang="en-US" sz="2400" dirty="0"/>
              <a:t> special </a:t>
            </a:r>
            <a:r>
              <a:rPr lang="en-US" sz="2400" dirty="0" err="1"/>
              <a:t>ideile</a:t>
            </a:r>
            <a:r>
              <a:rPr lang="en-US" sz="2400" dirty="0"/>
              <a:t> # 1 </a:t>
            </a:r>
            <a:r>
              <a:rPr lang="en-US" sz="2400" dirty="0" err="1"/>
              <a:t>și</a:t>
            </a:r>
            <a:r>
              <a:rPr lang="en-US" sz="2400" dirty="0"/>
              <a:t> # 3. ”</a:t>
            </a:r>
          </a:p>
        </p:txBody>
      </p:sp>
    </p:spTree>
    <p:extLst>
      <p:ext uri="{BB962C8B-B14F-4D97-AF65-F5344CB8AC3E}">
        <p14:creationId xmlns:p14="http://schemas.microsoft.com/office/powerpoint/2010/main" val="495403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51578" y="855319"/>
            <a:ext cx="9603275" cy="1049235"/>
          </a:xfrm>
        </p:spPr>
        <p:txBody>
          <a:bodyPr/>
          <a:lstStyle/>
          <a:p>
            <a:r>
              <a:rPr lang="en-US" dirty="0" smtClean="0"/>
              <a:t>Worksheet 3.4 Scenario – oral </a:t>
            </a:r>
            <a:endParaRPr lang="en-US" dirty="0"/>
          </a:p>
        </p:txBody>
      </p:sp>
      <p:sp>
        <p:nvSpPr>
          <p:cNvPr id="3" name="Θέση περιεχομένου 2"/>
          <p:cNvSpPr>
            <a:spLocks noGrp="1"/>
          </p:cNvSpPr>
          <p:nvPr>
            <p:ph idx="1"/>
          </p:nvPr>
        </p:nvSpPr>
        <p:spPr/>
        <p:txBody>
          <a:bodyPr>
            <a:normAutofit fontScale="55000" lnSpcReduction="20000"/>
          </a:bodyPr>
          <a:lstStyle/>
          <a:p>
            <a:r>
              <a:rPr lang="en-US" b="1" dirty="0"/>
              <a:t>Scenario - Kelly</a:t>
            </a:r>
            <a:endParaRPr lang="en-US" dirty="0"/>
          </a:p>
          <a:p>
            <a:pPr marL="0" indent="0">
              <a:buNone/>
            </a:pPr>
            <a:r>
              <a:rPr lang="en-US" dirty="0"/>
              <a:t>Remember Kelly? You had to give her a 12 grade (maximum 20) even if you think she deserves less than that. Today you will meet with Kelly’s parent for the first time (an important political person at your city). The parent had never visited school to ask for her daughter’s performance.</a:t>
            </a:r>
          </a:p>
          <a:p>
            <a:pPr marL="0" indent="0">
              <a:buNone/>
            </a:pPr>
            <a:r>
              <a:rPr lang="en-US" dirty="0"/>
              <a:t>This is what you </a:t>
            </a:r>
            <a:r>
              <a:rPr lang="en-US" i="1" dirty="0"/>
              <a:t>think</a:t>
            </a:r>
            <a:r>
              <a:rPr lang="en-US" dirty="0"/>
              <a:t> of Kelly:</a:t>
            </a:r>
          </a:p>
          <a:p>
            <a:pPr lvl="0"/>
            <a:r>
              <a:rPr lang="en-US" dirty="0"/>
              <a:t>she doesn’t work well with other students (her co-students don’t like to work with her really, she’s mean).</a:t>
            </a:r>
          </a:p>
          <a:p>
            <a:pPr lvl="0"/>
            <a:r>
              <a:rPr lang="en-US" dirty="0"/>
              <a:t>she works slowly compared to everyone else.</a:t>
            </a:r>
          </a:p>
          <a:p>
            <a:pPr lvl="0"/>
            <a:r>
              <a:rPr lang="en-US" dirty="0"/>
              <a:t>she doesn’t complete her obligations (within a team but also her own homework).</a:t>
            </a:r>
          </a:p>
          <a:p>
            <a:pPr lvl="0"/>
            <a:r>
              <a:rPr lang="en-US" dirty="0"/>
              <a:t>she says inappropriate things about other members of the team.</a:t>
            </a:r>
          </a:p>
          <a:p>
            <a:pPr lvl="0"/>
            <a:r>
              <a:rPr lang="en-US" dirty="0"/>
              <a:t>she sometimes falls asleep at his desk </a:t>
            </a:r>
          </a:p>
          <a:p>
            <a:pPr lvl="0"/>
            <a:r>
              <a:rPr lang="en-US" dirty="0"/>
              <a:t>There are way too many spelling mistakes in his writing </a:t>
            </a:r>
          </a:p>
          <a:p>
            <a:pPr marL="0" indent="0">
              <a:buNone/>
            </a:pPr>
            <a:r>
              <a:rPr lang="en-US" dirty="0"/>
              <a:t>Remember to be tactful; you don’t want to destroy your relationship with the parent.</a:t>
            </a:r>
          </a:p>
          <a:p>
            <a:endParaRPr lang="en-US" dirty="0"/>
          </a:p>
        </p:txBody>
      </p:sp>
    </p:spTree>
    <p:extLst>
      <p:ext uri="{BB962C8B-B14F-4D97-AF65-F5344CB8AC3E}">
        <p14:creationId xmlns:p14="http://schemas.microsoft.com/office/powerpoint/2010/main" val="1267206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02379" y="820285"/>
            <a:ext cx="9603275" cy="1049235"/>
          </a:xfrm>
        </p:spPr>
        <p:txBody>
          <a:bodyPr/>
          <a:lstStyle/>
          <a:p>
            <a:r>
              <a:rPr lang="en-US" dirty="0" smtClean="0"/>
              <a:t>Communication characteristics</a:t>
            </a:r>
            <a:endParaRPr lang="en-US" dirty="0"/>
          </a:p>
        </p:txBody>
      </p:sp>
      <p:sp>
        <p:nvSpPr>
          <p:cNvPr id="3" name="Θέση περιεχομένου 2"/>
          <p:cNvSpPr>
            <a:spLocks noGrp="1"/>
          </p:cNvSpPr>
          <p:nvPr>
            <p:ph idx="1"/>
          </p:nvPr>
        </p:nvSpPr>
        <p:spPr>
          <a:xfrm>
            <a:off x="241647" y="2134497"/>
            <a:ext cx="6730653" cy="5248622"/>
          </a:xfrm>
        </p:spPr>
        <p:txBody>
          <a:bodyPr>
            <a:normAutofit/>
          </a:bodyPr>
          <a:lstStyle/>
          <a:p>
            <a:r>
              <a:rPr lang="en-US" sz="2400" dirty="0"/>
              <a:t>Regular communication</a:t>
            </a:r>
          </a:p>
          <a:p>
            <a:pPr lvl="1"/>
            <a:r>
              <a:rPr lang="en-US" sz="2000" dirty="0"/>
              <a:t> phone calls </a:t>
            </a:r>
          </a:p>
          <a:p>
            <a:pPr lvl="1"/>
            <a:r>
              <a:rPr lang="en-US" sz="2000" dirty="0"/>
              <a:t>informal notes </a:t>
            </a:r>
          </a:p>
          <a:p>
            <a:pPr lvl="1"/>
            <a:r>
              <a:rPr lang="en-US" sz="2000" dirty="0"/>
              <a:t>formal report cards</a:t>
            </a:r>
          </a:p>
          <a:p>
            <a:r>
              <a:rPr lang="en-US" sz="2400" dirty="0" smtClean="0"/>
              <a:t>verbally </a:t>
            </a:r>
            <a:r>
              <a:rPr lang="en-US" sz="2400" dirty="0"/>
              <a:t>and in writing </a:t>
            </a:r>
            <a:endParaRPr lang="en-US" sz="2400" dirty="0" smtClean="0"/>
          </a:p>
          <a:p>
            <a:r>
              <a:rPr lang="en-US" sz="2400" dirty="0"/>
              <a:t>strengths and weaknesses of their </a:t>
            </a:r>
            <a:r>
              <a:rPr lang="en-US" sz="2400" dirty="0" smtClean="0"/>
              <a:t>children </a:t>
            </a:r>
            <a:br>
              <a:rPr lang="en-US" sz="2400" dirty="0" smtClean="0"/>
            </a:br>
            <a:r>
              <a:rPr lang="en-US" sz="2400" dirty="0" smtClean="0"/>
              <a:t>= </a:t>
            </a:r>
            <a:r>
              <a:rPr lang="en-US" sz="2400" dirty="0"/>
              <a:t>message </a:t>
            </a:r>
            <a:r>
              <a:rPr lang="en-US" sz="2400" dirty="0" smtClean="0"/>
              <a:t>receptive </a:t>
            </a:r>
            <a:r>
              <a:rPr lang="en-US" sz="2400" dirty="0"/>
              <a:t>rather than </a:t>
            </a:r>
            <a:r>
              <a:rPr lang="en-US" sz="2400" dirty="0" smtClean="0"/>
              <a:t>defensive</a:t>
            </a:r>
            <a:br>
              <a:rPr lang="en-US" sz="2400" dirty="0" smtClean="0"/>
            </a:br>
            <a:r>
              <a:rPr lang="en-US" sz="2400" dirty="0" smtClean="0"/>
              <a:t>= </a:t>
            </a:r>
            <a:r>
              <a:rPr lang="en-US" sz="2400" dirty="0"/>
              <a:t>message </a:t>
            </a:r>
            <a:r>
              <a:rPr lang="en-US" sz="2400" dirty="0" smtClean="0"/>
              <a:t>clear </a:t>
            </a:r>
            <a:r>
              <a:rPr lang="en-US" sz="2400" dirty="0"/>
              <a:t>and with tact</a:t>
            </a:r>
            <a:r>
              <a:rPr lang="en-US" sz="2400" dirty="0" smtClean="0"/>
              <a:t> </a:t>
            </a:r>
            <a:endParaRPr lang="en-US" sz="2400" dirty="0"/>
          </a:p>
          <a:p>
            <a:endParaRPr lang="en-US" dirty="0"/>
          </a:p>
        </p:txBody>
      </p:sp>
      <p:sp>
        <p:nvSpPr>
          <p:cNvPr id="4" name="Ορθογώνιο 3"/>
          <p:cNvSpPr/>
          <p:nvPr/>
        </p:nvSpPr>
        <p:spPr>
          <a:xfrm>
            <a:off x="6070600" y="2134497"/>
            <a:ext cx="6032500" cy="3934410"/>
          </a:xfrm>
          <a:prstGeom prst="rect">
            <a:avLst/>
          </a:prstGeom>
          <a:ln>
            <a:solidFill>
              <a:srgbClr val="FF0000"/>
            </a:solidFill>
          </a:ln>
        </p:spPr>
        <p:txBody>
          <a:bodyPr wrap="square">
            <a:spAutoFit/>
          </a:bodyPr>
          <a:lstStyle/>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a:t>Comunicare</a:t>
            </a:r>
            <a:r>
              <a:rPr lang="en-US" sz="2400" dirty="0"/>
              <a:t> </a:t>
            </a:r>
            <a:r>
              <a:rPr lang="en-US" sz="2400" dirty="0" err="1"/>
              <a:t>regulată</a:t>
            </a:r>
            <a:endParaRPr lang="en-US" sz="2400" dirty="0"/>
          </a:p>
          <a:p>
            <a:pPr marL="685800" lvl="1" indent="-228600" defTabSz="914400">
              <a:spcBef>
                <a:spcPts val="1000"/>
              </a:spcBef>
              <a:buClr>
                <a:schemeClr val="accent1"/>
              </a:buClr>
              <a:buSzPct val="100000"/>
              <a:buFont typeface="Arial" panose="020B0604020202020204" pitchFamily="34" charset="0"/>
              <a:buChar char="•"/>
            </a:pPr>
            <a:r>
              <a:rPr lang="en-US" sz="2400" dirty="0"/>
              <a:t> </a:t>
            </a:r>
            <a:r>
              <a:rPr lang="en-US" sz="2000" dirty="0" err="1"/>
              <a:t>apeluri</a:t>
            </a:r>
            <a:r>
              <a:rPr lang="en-US" sz="2000" dirty="0"/>
              <a:t> </a:t>
            </a:r>
            <a:r>
              <a:rPr lang="en-US" sz="2000" dirty="0" err="1"/>
              <a:t>telefonice</a:t>
            </a:r>
            <a:endParaRPr lang="en-US" sz="2000" dirty="0"/>
          </a:p>
          <a:p>
            <a:pPr marL="685800" lvl="1" indent="-228600" defTabSz="914400">
              <a:spcBef>
                <a:spcPts val="1000"/>
              </a:spcBef>
              <a:buClr>
                <a:schemeClr val="accent1"/>
              </a:buClr>
              <a:buSzPct val="100000"/>
              <a:buFont typeface="Arial" panose="020B0604020202020204" pitchFamily="34" charset="0"/>
              <a:buChar char="•"/>
            </a:pPr>
            <a:r>
              <a:rPr lang="en-US" sz="2000" dirty="0"/>
              <a:t>note </a:t>
            </a:r>
            <a:r>
              <a:rPr lang="en-US" sz="2000" dirty="0" err="1"/>
              <a:t>informale</a:t>
            </a:r>
            <a:endParaRPr lang="en-US" sz="2000" dirty="0"/>
          </a:p>
          <a:p>
            <a:pPr marL="685800" lvl="1" indent="-228600" defTabSz="914400">
              <a:spcBef>
                <a:spcPts val="1000"/>
              </a:spcBef>
              <a:buClr>
                <a:schemeClr val="accent1"/>
              </a:buClr>
              <a:buSzPct val="100000"/>
              <a:buFont typeface="Arial" panose="020B0604020202020204" pitchFamily="34" charset="0"/>
              <a:buChar char="•"/>
            </a:pPr>
            <a:r>
              <a:rPr lang="en-US" sz="2000" dirty="0" err="1"/>
              <a:t>buletinele</a:t>
            </a:r>
            <a:r>
              <a:rPr lang="en-US" sz="2000" dirty="0"/>
              <a:t> de </a:t>
            </a:r>
            <a:r>
              <a:rPr lang="en-US" sz="2000" dirty="0" err="1"/>
              <a:t>raport</a:t>
            </a:r>
            <a:r>
              <a:rPr lang="en-US" sz="2000" dirty="0"/>
              <a:t> </a:t>
            </a:r>
            <a:r>
              <a:rPr lang="en-US" sz="2000" dirty="0" err="1"/>
              <a:t>formale</a:t>
            </a:r>
            <a:endParaRPr lang="en-US" sz="2000" dirty="0"/>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a:t>verbal </a:t>
            </a:r>
            <a:r>
              <a:rPr lang="en-US" sz="2400" dirty="0" err="1"/>
              <a:t>și</a:t>
            </a:r>
            <a:r>
              <a:rPr lang="en-US" sz="2400" dirty="0"/>
              <a:t> </a:t>
            </a:r>
            <a:r>
              <a:rPr lang="en-US" sz="2400" dirty="0" err="1"/>
              <a:t>în</a:t>
            </a:r>
            <a:r>
              <a:rPr lang="en-US" sz="2400" dirty="0"/>
              <a:t> </a:t>
            </a:r>
            <a:r>
              <a:rPr lang="en-US" sz="2400" dirty="0" err="1"/>
              <a:t>scris</a:t>
            </a:r>
            <a:endParaRPr lang="en-US" sz="2400" dirty="0"/>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a:t>punctele</a:t>
            </a:r>
            <a:r>
              <a:rPr lang="en-US" sz="2400" dirty="0"/>
              <a:t> </a:t>
            </a:r>
            <a:r>
              <a:rPr lang="en-US" sz="2400" dirty="0" err="1"/>
              <a:t>tari</a:t>
            </a:r>
            <a:r>
              <a:rPr lang="en-US" sz="2400" dirty="0"/>
              <a:t> </a:t>
            </a:r>
            <a:r>
              <a:rPr lang="en-US" sz="2400" dirty="0" err="1"/>
              <a:t>și</a:t>
            </a:r>
            <a:r>
              <a:rPr lang="en-US" sz="2400" dirty="0"/>
              <a:t> </a:t>
            </a:r>
            <a:r>
              <a:rPr lang="en-US" sz="2400" dirty="0" err="1"/>
              <a:t>punctele</a:t>
            </a:r>
            <a:r>
              <a:rPr lang="en-US" sz="2400" dirty="0"/>
              <a:t> </a:t>
            </a:r>
            <a:r>
              <a:rPr lang="en-US" sz="2400" dirty="0" err="1"/>
              <a:t>slabe</a:t>
            </a:r>
            <a:r>
              <a:rPr lang="en-US" sz="2400" dirty="0"/>
              <a:t> ale </a:t>
            </a:r>
            <a:r>
              <a:rPr lang="en-US" sz="2400" dirty="0" err="1"/>
              <a:t>copiilor</a:t>
            </a:r>
            <a:r>
              <a:rPr lang="en-US" sz="2400" dirty="0"/>
              <a:t> </a:t>
            </a:r>
            <a:r>
              <a:rPr lang="en-US" sz="2400" dirty="0" err="1"/>
              <a:t>lor</a:t>
            </a:r>
            <a:r>
              <a:rPr lang="en-US" sz="2400" dirty="0"/>
              <a:t> </a:t>
            </a:r>
            <a:br>
              <a:rPr lang="en-US" sz="2400" dirty="0"/>
            </a:br>
            <a:r>
              <a:rPr lang="en-US" sz="2400" dirty="0" smtClean="0"/>
              <a:t>= </a:t>
            </a:r>
            <a:r>
              <a:rPr lang="en-US" sz="2400" dirty="0" err="1"/>
              <a:t>mesaj</a:t>
            </a:r>
            <a:r>
              <a:rPr lang="en-US" sz="2400" dirty="0"/>
              <a:t> </a:t>
            </a:r>
            <a:r>
              <a:rPr lang="en-US" sz="2400" dirty="0" err="1"/>
              <a:t>mai</a:t>
            </a:r>
            <a:r>
              <a:rPr lang="en-US" sz="2400" dirty="0"/>
              <a:t> </a:t>
            </a:r>
            <a:r>
              <a:rPr lang="en-US" sz="2400" dirty="0" err="1"/>
              <a:t>degrabă</a:t>
            </a:r>
            <a:r>
              <a:rPr lang="en-US" sz="2400" dirty="0"/>
              <a:t> </a:t>
            </a:r>
            <a:r>
              <a:rPr lang="en-US" sz="2400" dirty="0" err="1"/>
              <a:t>receptiv</a:t>
            </a:r>
            <a:r>
              <a:rPr lang="en-US" sz="2400" dirty="0"/>
              <a:t> </a:t>
            </a:r>
            <a:r>
              <a:rPr lang="en-US" sz="2400" dirty="0" err="1"/>
              <a:t>decât</a:t>
            </a:r>
            <a:r>
              <a:rPr lang="en-US" sz="2400" dirty="0"/>
              <a:t> </a:t>
            </a:r>
            <a:r>
              <a:rPr lang="en-US" sz="2400" dirty="0" err="1"/>
              <a:t>defensiv</a:t>
            </a:r>
            <a:r>
              <a:rPr lang="en-US" sz="2400" dirty="0"/>
              <a:t> </a:t>
            </a:r>
            <a:r>
              <a:rPr lang="en-US" sz="2400" dirty="0" smtClean="0"/>
              <a:t/>
            </a:r>
            <a:br>
              <a:rPr lang="en-US" sz="2400" dirty="0" smtClean="0"/>
            </a:br>
            <a:r>
              <a:rPr lang="en-US" sz="2400" dirty="0" smtClean="0"/>
              <a:t>= </a:t>
            </a:r>
            <a:r>
              <a:rPr lang="en-US" sz="2400" dirty="0" err="1"/>
              <a:t>mesaj</a:t>
            </a:r>
            <a:r>
              <a:rPr lang="en-US" sz="2400" dirty="0"/>
              <a:t> </a:t>
            </a:r>
            <a:r>
              <a:rPr lang="en-US" sz="2400" dirty="0" err="1"/>
              <a:t>clar</a:t>
            </a:r>
            <a:r>
              <a:rPr lang="en-US" sz="2400" dirty="0"/>
              <a:t> </a:t>
            </a:r>
            <a:r>
              <a:rPr lang="en-US" sz="2400" dirty="0" err="1"/>
              <a:t>și</a:t>
            </a:r>
            <a:r>
              <a:rPr lang="en-US" sz="2400" dirty="0"/>
              <a:t> cu tact</a:t>
            </a:r>
          </a:p>
        </p:txBody>
      </p:sp>
    </p:spTree>
    <p:extLst>
      <p:ext uri="{BB962C8B-B14F-4D97-AF65-F5344CB8AC3E}">
        <p14:creationId xmlns:p14="http://schemas.microsoft.com/office/powerpoint/2010/main" val="167358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Worksheet 3.4 Scenario</a:t>
            </a:r>
          </a:p>
        </p:txBody>
      </p:sp>
      <p:sp>
        <p:nvSpPr>
          <p:cNvPr id="3" name="Θέση περιεχομένου 2"/>
          <p:cNvSpPr>
            <a:spLocks noGrp="1"/>
          </p:cNvSpPr>
          <p:nvPr>
            <p:ph idx="1"/>
          </p:nvPr>
        </p:nvSpPr>
        <p:spPr/>
        <p:txBody>
          <a:bodyPr>
            <a:normAutofit/>
          </a:bodyPr>
          <a:lstStyle/>
          <a:p>
            <a:r>
              <a:rPr lang="en-US" i="1" dirty="0" smtClean="0"/>
              <a:t>Dear Mr. Pappas, </a:t>
            </a:r>
          </a:p>
          <a:p>
            <a:r>
              <a:rPr lang="en-US" i="1" dirty="0" smtClean="0"/>
              <a:t>Thank you for coming to this meeting today. I am really concerned on the progress of Kelly, this trimester. I have noticed that these last months she is not as active as I would expect in class. </a:t>
            </a:r>
          </a:p>
          <a:p>
            <a:r>
              <a:rPr lang="en-US" i="1" dirty="0" smtClean="0"/>
              <a:t>She looks like a nice girl but she doesn’t seem to have interest on my class.  I would really would like to understand her behavior. I think that maybe if she could be more </a:t>
            </a:r>
            <a:r>
              <a:rPr lang="en-US" i="1" dirty="0" err="1" smtClean="0"/>
              <a:t>enthousiastic</a:t>
            </a:r>
            <a:r>
              <a:rPr lang="en-US" i="1" dirty="0" smtClean="0"/>
              <a:t> in cooperating with her co-mates, she could have better results in her grades too. </a:t>
            </a:r>
          </a:p>
          <a:p>
            <a:r>
              <a:rPr lang="en-US" i="1" dirty="0" smtClean="0"/>
              <a:t>I am sure she has great potential and I would really like he to share her thoughts so she will participate more in my class.</a:t>
            </a:r>
            <a:endParaRPr lang="en-US" i="1" dirty="0"/>
          </a:p>
        </p:txBody>
      </p:sp>
    </p:spTree>
    <p:extLst>
      <p:ext uri="{BB962C8B-B14F-4D97-AF65-F5344CB8AC3E}">
        <p14:creationId xmlns:p14="http://schemas.microsoft.com/office/powerpoint/2010/main" val="3677273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b="1" dirty="0"/>
              <a:t>4. Comment on things that are </a:t>
            </a:r>
            <a:r>
              <a:rPr lang="en-US" b="1" dirty="0" smtClean="0"/>
              <a:t>actionable</a:t>
            </a:r>
            <a:endParaRPr lang="en-US" dirty="0"/>
          </a:p>
        </p:txBody>
      </p:sp>
      <p:sp>
        <p:nvSpPr>
          <p:cNvPr id="3" name="Θέση περιεχομένου 2"/>
          <p:cNvSpPr>
            <a:spLocks noGrp="1"/>
          </p:cNvSpPr>
          <p:nvPr>
            <p:ph idx="1"/>
          </p:nvPr>
        </p:nvSpPr>
        <p:spPr>
          <a:xfrm>
            <a:off x="1451579" y="2015733"/>
            <a:ext cx="9603275" cy="1203985"/>
          </a:xfrm>
        </p:spPr>
        <p:txBody>
          <a:bodyPr/>
          <a:lstStyle/>
          <a:p>
            <a:r>
              <a:rPr lang="en-US" dirty="0"/>
              <a:t> </a:t>
            </a:r>
            <a:r>
              <a:rPr lang="en-US" b="1" i="1" dirty="0"/>
              <a:t>can</a:t>
            </a:r>
            <a:r>
              <a:rPr lang="en-US" i="1" dirty="0"/>
              <a:t> </a:t>
            </a:r>
            <a:r>
              <a:rPr lang="en-US" dirty="0"/>
              <a:t>do something about, rather than the things that are </a:t>
            </a:r>
            <a:r>
              <a:rPr lang="en-US" b="1" dirty="0"/>
              <a:t>out of his/her control</a:t>
            </a:r>
            <a:r>
              <a:rPr lang="en-US" dirty="0" smtClean="0"/>
              <a:t>.</a:t>
            </a:r>
          </a:p>
          <a:p>
            <a:r>
              <a:rPr lang="en-US" dirty="0"/>
              <a:t> </a:t>
            </a:r>
            <a:r>
              <a:rPr lang="en-US" b="1" dirty="0" smtClean="0"/>
              <a:t>Critique the former</a:t>
            </a:r>
            <a:r>
              <a:rPr lang="en-US" dirty="0" smtClean="0"/>
              <a:t> </a:t>
            </a:r>
          </a:p>
          <a:p>
            <a:endParaRPr lang="en-US" dirty="0" smtClean="0"/>
          </a:p>
          <a:p>
            <a:endParaRPr lang="en-US" dirty="0"/>
          </a:p>
        </p:txBody>
      </p:sp>
      <p:sp>
        <p:nvSpPr>
          <p:cNvPr id="5" name="Ορθογώνιο 4"/>
          <p:cNvSpPr/>
          <p:nvPr/>
        </p:nvSpPr>
        <p:spPr>
          <a:xfrm>
            <a:off x="1451579" y="3683357"/>
            <a:ext cx="9933345" cy="2308324"/>
          </a:xfrm>
          <a:prstGeom prst="rect">
            <a:avLst/>
          </a:prstGeom>
          <a:ln>
            <a:solidFill>
              <a:schemeClr val="accent1"/>
            </a:solidFill>
          </a:ln>
        </p:spPr>
        <p:txBody>
          <a:bodyPr wrap="square">
            <a:spAutoFit/>
          </a:bodyPr>
          <a:lstStyle/>
          <a:p>
            <a:pPr marL="457200" indent="-457200">
              <a:buFont typeface="Arial" panose="020B0604020202020204" pitchFamily="34" charset="0"/>
              <a:buChar char="•"/>
            </a:pPr>
            <a:r>
              <a:rPr lang="en-US" sz="2400" dirty="0" err="1"/>
              <a:t>concentrați-vă</a:t>
            </a:r>
            <a:r>
              <a:rPr lang="en-US" sz="2400" dirty="0"/>
              <a:t> </a:t>
            </a:r>
            <a:r>
              <a:rPr lang="en-US" sz="2400" dirty="0" err="1"/>
              <a:t>pe</a:t>
            </a:r>
            <a:r>
              <a:rPr lang="en-US" sz="2400" dirty="0"/>
              <a:t> </a:t>
            </a:r>
            <a:r>
              <a:rPr lang="en-US" sz="2400" dirty="0" err="1"/>
              <a:t>lucrurile</a:t>
            </a:r>
            <a:r>
              <a:rPr lang="en-US" sz="2400" dirty="0"/>
              <a:t> </a:t>
            </a:r>
            <a:r>
              <a:rPr lang="en-US" sz="2400" dirty="0" err="1"/>
              <a:t>despre</a:t>
            </a:r>
            <a:r>
              <a:rPr lang="en-US" sz="2400" dirty="0"/>
              <a:t> care </a:t>
            </a:r>
            <a:r>
              <a:rPr lang="en-US" sz="2400" dirty="0" err="1"/>
              <a:t>persoana</a:t>
            </a:r>
            <a:r>
              <a:rPr lang="en-US" sz="2400" dirty="0"/>
              <a:t> </a:t>
            </a:r>
            <a:r>
              <a:rPr lang="en-US" sz="2400" dirty="0" err="1"/>
              <a:t>poate</a:t>
            </a:r>
            <a:r>
              <a:rPr lang="en-US" sz="2400" dirty="0"/>
              <a:t> face </a:t>
            </a:r>
            <a:r>
              <a:rPr lang="en-US" sz="2400" dirty="0" err="1"/>
              <a:t>ceva</a:t>
            </a:r>
            <a:r>
              <a:rPr lang="en-US" sz="2400" dirty="0"/>
              <a:t>, </a:t>
            </a:r>
            <a:r>
              <a:rPr lang="en-US" sz="2400" dirty="0" err="1"/>
              <a:t>mai</a:t>
            </a:r>
            <a:r>
              <a:rPr lang="en-US" sz="2400" dirty="0"/>
              <a:t> </a:t>
            </a:r>
            <a:r>
              <a:rPr lang="en-US" sz="2400" dirty="0" err="1"/>
              <a:t>degrabă</a:t>
            </a:r>
            <a:r>
              <a:rPr lang="en-US" sz="2400" dirty="0"/>
              <a:t> </a:t>
            </a:r>
            <a:r>
              <a:rPr lang="en-US" sz="2400" dirty="0" err="1"/>
              <a:t>decât</a:t>
            </a:r>
            <a:r>
              <a:rPr lang="en-US" sz="2400" dirty="0"/>
              <a:t> </a:t>
            </a:r>
            <a:r>
              <a:rPr lang="en-US" sz="2400" dirty="0" err="1"/>
              <a:t>pe</a:t>
            </a:r>
            <a:r>
              <a:rPr lang="en-US" sz="2400" dirty="0"/>
              <a:t> </a:t>
            </a:r>
            <a:r>
              <a:rPr lang="en-US" sz="2400" dirty="0" err="1"/>
              <a:t>lucrurile</a:t>
            </a:r>
            <a:r>
              <a:rPr lang="en-US" sz="2400" dirty="0"/>
              <a:t> care nu se </a:t>
            </a:r>
            <a:r>
              <a:rPr lang="en-US" sz="2400" dirty="0" err="1"/>
              <a:t>află</a:t>
            </a:r>
            <a:r>
              <a:rPr lang="en-US" sz="2400" dirty="0"/>
              <a:t> sub </a:t>
            </a:r>
            <a:r>
              <a:rPr lang="en-US" sz="2400" dirty="0" err="1"/>
              <a:t>controlul</a:t>
            </a:r>
            <a:r>
              <a:rPr lang="en-US" sz="2400" dirty="0"/>
              <a:t> </a:t>
            </a:r>
            <a:r>
              <a:rPr lang="en-US" sz="2400" dirty="0" err="1"/>
              <a:t>său</a:t>
            </a:r>
            <a:r>
              <a:rPr lang="en-US" sz="2400" dirty="0"/>
              <a:t>.</a:t>
            </a:r>
          </a:p>
          <a:p>
            <a:pPr marL="457200" indent="-457200">
              <a:buFont typeface="Arial" panose="020B0604020202020204" pitchFamily="34" charset="0"/>
              <a:buChar char="•"/>
            </a:pPr>
            <a:endParaRPr lang="en-US" sz="2400" dirty="0" smtClean="0"/>
          </a:p>
          <a:p>
            <a:pPr marL="457200" indent="-457200">
              <a:buFont typeface="Arial" panose="020B0604020202020204" pitchFamily="34" charset="0"/>
              <a:buChar char="•"/>
            </a:pPr>
            <a:r>
              <a:rPr lang="en-US" sz="2400" dirty="0" err="1" smtClean="0"/>
              <a:t>Criticarea</a:t>
            </a:r>
            <a:r>
              <a:rPr lang="en-US" sz="2400" dirty="0" smtClean="0"/>
              <a:t> </a:t>
            </a:r>
            <a:r>
              <a:rPr lang="en-US" sz="2400" dirty="0" err="1"/>
              <a:t>primului</a:t>
            </a:r>
            <a:r>
              <a:rPr lang="en-US" sz="2400" dirty="0"/>
              <a:t> face </a:t>
            </a:r>
            <a:r>
              <a:rPr lang="en-US" sz="2400" dirty="0" err="1"/>
              <a:t>critica</a:t>
            </a:r>
            <a:r>
              <a:rPr lang="en-US" sz="2400" dirty="0"/>
              <a:t> </a:t>
            </a:r>
            <a:r>
              <a:rPr lang="en-US" sz="2400" dirty="0" err="1"/>
              <a:t>dvs</a:t>
            </a:r>
            <a:r>
              <a:rPr lang="en-US" sz="2400" dirty="0"/>
              <a:t>. </a:t>
            </a:r>
            <a:r>
              <a:rPr lang="en-US" sz="2400" dirty="0" err="1"/>
              <a:t>constructivă</a:t>
            </a:r>
            <a:r>
              <a:rPr lang="en-US" sz="2400" dirty="0" smtClean="0"/>
              <a:t>;</a:t>
            </a:r>
          </a:p>
          <a:p>
            <a:pPr marL="457200" indent="-457200">
              <a:buFont typeface="Arial" panose="020B0604020202020204" pitchFamily="34" charset="0"/>
              <a:buChar char="•"/>
            </a:pPr>
            <a:r>
              <a:rPr lang="en-US" sz="2400" dirty="0" err="1" smtClean="0"/>
              <a:t>criticarea</a:t>
            </a:r>
            <a:r>
              <a:rPr lang="en-US" sz="2400" dirty="0" smtClean="0"/>
              <a:t> </a:t>
            </a:r>
            <a:r>
              <a:rPr lang="en-US" sz="2400" dirty="0" err="1"/>
              <a:t>acestuia</a:t>
            </a:r>
            <a:r>
              <a:rPr lang="en-US" sz="2400" dirty="0"/>
              <a:t> din </a:t>
            </a:r>
            <a:r>
              <a:rPr lang="en-US" sz="2400" dirty="0" err="1"/>
              <a:t>urmă</a:t>
            </a:r>
            <a:r>
              <a:rPr lang="en-US" sz="2400" dirty="0"/>
              <a:t> face ca </a:t>
            </a:r>
            <a:r>
              <a:rPr lang="en-US" sz="2400" dirty="0" err="1"/>
              <a:t>persoana</a:t>
            </a:r>
            <a:r>
              <a:rPr lang="en-US" sz="2400" dirty="0"/>
              <a:t> </a:t>
            </a:r>
            <a:r>
              <a:rPr lang="en-US" sz="2400" dirty="0" err="1"/>
              <a:t>să</a:t>
            </a:r>
            <a:r>
              <a:rPr lang="en-US" sz="2400" dirty="0"/>
              <a:t> se </a:t>
            </a:r>
            <a:r>
              <a:rPr lang="en-US" sz="2400" dirty="0" err="1"/>
              <a:t>simtă</a:t>
            </a:r>
            <a:r>
              <a:rPr lang="en-US" sz="2400" dirty="0"/>
              <a:t> </a:t>
            </a:r>
            <a:r>
              <a:rPr lang="en-US" sz="2400" dirty="0" err="1"/>
              <a:t>rău</a:t>
            </a:r>
            <a:r>
              <a:rPr lang="en-US" sz="2400" dirty="0"/>
              <a:t>, </a:t>
            </a:r>
            <a:r>
              <a:rPr lang="en-US" sz="2400" dirty="0" err="1"/>
              <a:t>deoarece</a:t>
            </a:r>
            <a:r>
              <a:rPr lang="en-US" sz="2400" dirty="0"/>
              <a:t> nu </a:t>
            </a:r>
            <a:r>
              <a:rPr lang="en-US" sz="2400" dirty="0" err="1"/>
              <a:t>poate</a:t>
            </a:r>
            <a:r>
              <a:rPr lang="en-US" sz="2400" dirty="0"/>
              <a:t> face </a:t>
            </a:r>
            <a:r>
              <a:rPr lang="en-US" sz="2400" dirty="0" err="1"/>
              <a:t>nimic</a:t>
            </a:r>
            <a:r>
              <a:rPr lang="en-US" sz="2400" dirty="0"/>
              <a:t> </a:t>
            </a:r>
            <a:r>
              <a:rPr lang="en-US" sz="2400" dirty="0" err="1"/>
              <a:t>în</a:t>
            </a:r>
            <a:r>
              <a:rPr lang="en-US" sz="2400" dirty="0"/>
              <a:t> </a:t>
            </a:r>
            <a:r>
              <a:rPr lang="en-US" sz="2400" dirty="0" err="1"/>
              <a:t>legătură</a:t>
            </a:r>
            <a:r>
              <a:rPr lang="en-US" sz="2400" dirty="0"/>
              <a:t> cu </a:t>
            </a:r>
            <a:r>
              <a:rPr lang="en-US" sz="2400" dirty="0" err="1"/>
              <a:t>aceste</a:t>
            </a:r>
            <a:r>
              <a:rPr lang="en-US" sz="2400" dirty="0"/>
              <a:t> </a:t>
            </a:r>
            <a:r>
              <a:rPr lang="en-US" sz="2400" dirty="0" err="1"/>
              <a:t>lucruri</a:t>
            </a:r>
            <a:r>
              <a:rPr lang="en-US" sz="2400" dirty="0"/>
              <a:t>, </a:t>
            </a:r>
            <a:r>
              <a:rPr lang="en-US" sz="2400" dirty="0" err="1"/>
              <a:t>chiar</a:t>
            </a:r>
            <a:r>
              <a:rPr lang="en-US" sz="2400" dirty="0"/>
              <a:t> </a:t>
            </a:r>
            <a:r>
              <a:rPr lang="en-US" sz="2400" dirty="0" err="1"/>
              <a:t>dacă</a:t>
            </a:r>
            <a:r>
              <a:rPr lang="en-US" sz="2400" dirty="0"/>
              <a:t> </a:t>
            </a:r>
            <a:r>
              <a:rPr lang="en-US" sz="2400" dirty="0" err="1"/>
              <a:t>dorește</a:t>
            </a:r>
            <a:r>
              <a:rPr lang="en-US" sz="2400" dirty="0"/>
              <a:t>.</a:t>
            </a:r>
          </a:p>
        </p:txBody>
      </p:sp>
    </p:spTree>
    <p:extLst>
      <p:ext uri="{BB962C8B-B14F-4D97-AF65-F5344CB8AC3E}">
        <p14:creationId xmlns:p14="http://schemas.microsoft.com/office/powerpoint/2010/main" val="215429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Example</a:t>
            </a:r>
            <a:endParaRPr lang="en-US" dirty="0"/>
          </a:p>
        </p:txBody>
      </p:sp>
      <p:sp>
        <p:nvSpPr>
          <p:cNvPr id="3" name="Θέση περιεχομένου 2"/>
          <p:cNvSpPr>
            <a:spLocks noGrp="1"/>
          </p:cNvSpPr>
          <p:nvPr>
            <p:ph idx="1"/>
          </p:nvPr>
        </p:nvSpPr>
        <p:spPr/>
        <p:txBody>
          <a:bodyPr/>
          <a:lstStyle/>
          <a:p>
            <a:r>
              <a:rPr lang="en-US" dirty="0" smtClean="0"/>
              <a:t>Your turn! Find me an example!! </a:t>
            </a:r>
          </a:p>
          <a:p>
            <a:r>
              <a:rPr lang="en-US" dirty="0" err="1"/>
              <a:t>Randul</a:t>
            </a:r>
            <a:r>
              <a:rPr lang="en-US" dirty="0"/>
              <a:t> tau! </a:t>
            </a:r>
            <a:r>
              <a:rPr lang="en-US" dirty="0" err="1"/>
              <a:t>Găsește</a:t>
            </a:r>
            <a:r>
              <a:rPr lang="en-US" dirty="0"/>
              <a:t>-mi un </a:t>
            </a:r>
            <a:r>
              <a:rPr lang="en-US" dirty="0" err="1"/>
              <a:t>exemplu</a:t>
            </a:r>
            <a:r>
              <a:rPr lang="en-US" dirty="0"/>
              <a:t> !!</a:t>
            </a:r>
          </a:p>
        </p:txBody>
      </p:sp>
      <p:sp>
        <p:nvSpPr>
          <p:cNvPr id="4" name="Ορθογώνιο 3"/>
          <p:cNvSpPr/>
          <p:nvPr/>
        </p:nvSpPr>
        <p:spPr>
          <a:xfrm>
            <a:off x="1341184" y="435187"/>
            <a:ext cx="4394473" cy="369332"/>
          </a:xfrm>
          <a:prstGeom prst="rect">
            <a:avLst/>
          </a:prstGeom>
        </p:spPr>
        <p:txBody>
          <a:bodyPr wrap="none">
            <a:spAutoFit/>
          </a:bodyPr>
          <a:lstStyle/>
          <a:p>
            <a:r>
              <a:rPr lang="en-US" b="1" i="1" dirty="0"/>
              <a:t>4. Comment on things that are actionable</a:t>
            </a:r>
            <a:endParaRPr lang="en-US" i="1" dirty="0"/>
          </a:p>
        </p:txBody>
      </p:sp>
    </p:spTree>
    <p:extLst>
      <p:ext uri="{BB962C8B-B14F-4D97-AF65-F5344CB8AC3E}">
        <p14:creationId xmlns:p14="http://schemas.microsoft.com/office/powerpoint/2010/main" val="3670081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b="1" dirty="0"/>
              <a:t>5. Give recommendations on how to </a:t>
            </a:r>
            <a:r>
              <a:rPr lang="en-US" b="1" dirty="0" smtClean="0"/>
              <a:t>improve</a:t>
            </a:r>
            <a:endParaRPr lang="en-US" dirty="0"/>
          </a:p>
        </p:txBody>
      </p:sp>
      <p:sp>
        <p:nvSpPr>
          <p:cNvPr id="3" name="Θέση περιεχομένου 2"/>
          <p:cNvSpPr>
            <a:spLocks noGrp="1"/>
          </p:cNvSpPr>
          <p:nvPr>
            <p:ph idx="1"/>
          </p:nvPr>
        </p:nvSpPr>
        <p:spPr>
          <a:xfrm>
            <a:off x="781877" y="2015732"/>
            <a:ext cx="4421187" cy="3450613"/>
          </a:xfrm>
        </p:spPr>
        <p:txBody>
          <a:bodyPr>
            <a:normAutofit/>
          </a:bodyPr>
          <a:lstStyle/>
          <a:p>
            <a:r>
              <a:rPr lang="en-US" dirty="0" smtClean="0"/>
              <a:t>Recommendations = </a:t>
            </a:r>
          </a:p>
          <a:p>
            <a:pPr lvl="1"/>
            <a:r>
              <a:rPr lang="en-US" dirty="0" smtClean="0"/>
              <a:t>improve, </a:t>
            </a:r>
          </a:p>
          <a:p>
            <a:pPr lvl="1"/>
            <a:r>
              <a:rPr lang="en-US" dirty="0" smtClean="0"/>
              <a:t>interpret the critique, </a:t>
            </a:r>
          </a:p>
          <a:p>
            <a:pPr lvl="1"/>
            <a:r>
              <a:rPr lang="en-US" dirty="0" smtClean="0"/>
              <a:t>call-to-action </a:t>
            </a:r>
          </a:p>
          <a:p>
            <a:pPr lvl="1"/>
            <a:endParaRPr lang="en-US" dirty="0"/>
          </a:p>
          <a:p>
            <a:r>
              <a:rPr lang="en-US" sz="2200" dirty="0"/>
              <a:t>(a) </a:t>
            </a:r>
            <a:r>
              <a:rPr lang="en-US" dirty="0"/>
              <a:t>be specific with your suggestions </a:t>
            </a:r>
            <a:endParaRPr lang="en-US" dirty="0" smtClean="0"/>
          </a:p>
          <a:p>
            <a:r>
              <a:rPr lang="en-US" dirty="0" smtClean="0"/>
              <a:t>(</a:t>
            </a:r>
            <a:r>
              <a:rPr lang="en-US" dirty="0"/>
              <a:t>b) briefly explain the rationale behind the recommendation</a:t>
            </a:r>
            <a:r>
              <a:rPr lang="en-US" dirty="0" smtClean="0"/>
              <a:t>. </a:t>
            </a:r>
            <a:endParaRPr lang="en-US" dirty="0"/>
          </a:p>
        </p:txBody>
      </p:sp>
      <p:sp>
        <p:nvSpPr>
          <p:cNvPr id="4" name="Ορθογώνιο 3"/>
          <p:cNvSpPr/>
          <p:nvPr/>
        </p:nvSpPr>
        <p:spPr>
          <a:xfrm>
            <a:off x="5911404" y="2015732"/>
            <a:ext cx="5512158" cy="3785652"/>
          </a:xfrm>
          <a:prstGeom prst="rect">
            <a:avLst/>
          </a:prstGeom>
          <a:ln>
            <a:solidFill>
              <a:schemeClr val="accent1"/>
            </a:solidFill>
          </a:ln>
        </p:spPr>
        <p:txBody>
          <a:bodyPr wrap="square">
            <a:spAutoFit/>
          </a:bodyPr>
          <a:lstStyle/>
          <a:p>
            <a:pPr marL="285750" indent="-285750">
              <a:buFont typeface="Arial" panose="020B0604020202020204" pitchFamily="34" charset="0"/>
              <a:buChar char="•"/>
            </a:pPr>
            <a:r>
              <a:rPr lang="en-US" sz="2000" dirty="0" err="1" smtClean="0"/>
              <a:t>Fiecare</a:t>
            </a:r>
            <a:r>
              <a:rPr lang="en-US" sz="2000" dirty="0" smtClean="0"/>
              <a:t> </a:t>
            </a:r>
            <a:r>
              <a:rPr lang="en-US" sz="2000" dirty="0" err="1"/>
              <a:t>critică</a:t>
            </a:r>
            <a:r>
              <a:rPr lang="en-US" sz="2000" dirty="0"/>
              <a:t> </a:t>
            </a:r>
            <a:r>
              <a:rPr lang="en-US" sz="2000" dirty="0" err="1"/>
              <a:t>poate</a:t>
            </a:r>
            <a:r>
              <a:rPr lang="en-US" sz="2000" dirty="0"/>
              <a:t> fi </a:t>
            </a:r>
            <a:r>
              <a:rPr lang="en-US" sz="2000" dirty="0" err="1"/>
              <a:t>interpretată</a:t>
            </a:r>
            <a:r>
              <a:rPr lang="en-US" sz="2000" dirty="0"/>
              <a:t> </a:t>
            </a:r>
            <a:r>
              <a:rPr lang="en-US" sz="2000" dirty="0" err="1"/>
              <a:t>în</a:t>
            </a:r>
            <a:r>
              <a:rPr lang="en-US" sz="2000" dirty="0"/>
              <a:t> </a:t>
            </a:r>
            <a:r>
              <a:rPr lang="en-US" sz="2000" dirty="0" err="1"/>
              <a:t>moduri</a:t>
            </a:r>
            <a:r>
              <a:rPr lang="en-US" sz="2000" dirty="0"/>
              <a:t> </a:t>
            </a:r>
            <a:r>
              <a:rPr lang="en-US" sz="2000" dirty="0" err="1"/>
              <a:t>diferite</a:t>
            </a:r>
            <a:r>
              <a:rPr lang="en-US" sz="2000" dirty="0"/>
              <a:t>. </a:t>
            </a:r>
            <a:r>
              <a:rPr lang="en-US" sz="2000" dirty="0" err="1"/>
              <a:t>Oferirea</a:t>
            </a:r>
            <a:r>
              <a:rPr lang="en-US" sz="2000" dirty="0"/>
              <a:t> de </a:t>
            </a:r>
            <a:r>
              <a:rPr lang="en-US" sz="2000" dirty="0" err="1"/>
              <a:t>recomandări</a:t>
            </a:r>
            <a:r>
              <a:rPr lang="en-US" sz="2000" dirty="0"/>
              <a:t> </a:t>
            </a:r>
            <a:r>
              <a:rPr lang="en-US" sz="2000" dirty="0" err="1"/>
              <a:t>îi</a:t>
            </a:r>
            <a:r>
              <a:rPr lang="en-US" sz="2000" dirty="0"/>
              <a:t> </a:t>
            </a:r>
            <a:r>
              <a:rPr lang="en-US" sz="2000" dirty="0" err="1"/>
              <a:t>va</a:t>
            </a:r>
            <a:r>
              <a:rPr lang="en-US" sz="2000" dirty="0"/>
              <a:t> </a:t>
            </a:r>
            <a:r>
              <a:rPr lang="en-US" sz="2000" dirty="0" err="1"/>
              <a:t>oferi</a:t>
            </a:r>
            <a:r>
              <a:rPr lang="en-US" sz="2000" dirty="0"/>
              <a:t> </a:t>
            </a:r>
            <a:r>
              <a:rPr lang="en-US" sz="2000" dirty="0" err="1"/>
              <a:t>persoanei</a:t>
            </a:r>
            <a:r>
              <a:rPr lang="en-US" sz="2000" dirty="0"/>
              <a:t> o </a:t>
            </a:r>
            <a:r>
              <a:rPr lang="en-US" sz="2000" dirty="0" err="1"/>
              <a:t>idee</a:t>
            </a:r>
            <a:r>
              <a:rPr lang="en-US" sz="2000" dirty="0"/>
              <a:t> </a:t>
            </a:r>
            <a:r>
              <a:rPr lang="en-US" sz="2000" dirty="0" err="1"/>
              <a:t>clară</a:t>
            </a:r>
            <a:r>
              <a:rPr lang="en-US" sz="2000" dirty="0"/>
              <a:t> a </a:t>
            </a:r>
            <a:r>
              <a:rPr lang="en-US" sz="2000" dirty="0" err="1"/>
              <a:t>ceea</a:t>
            </a:r>
            <a:r>
              <a:rPr lang="en-US" sz="2000" dirty="0"/>
              <a:t> </a:t>
            </a:r>
            <a:r>
              <a:rPr lang="en-US" sz="2000" dirty="0" err="1"/>
              <a:t>ce</a:t>
            </a:r>
            <a:r>
              <a:rPr lang="en-US" sz="2000" dirty="0"/>
              <a:t> </a:t>
            </a:r>
            <a:r>
              <a:rPr lang="en-US" sz="2000" dirty="0" err="1"/>
              <a:t>aveți</a:t>
            </a:r>
            <a:r>
              <a:rPr lang="en-US" sz="2000" dirty="0"/>
              <a:t> </a:t>
            </a:r>
            <a:r>
              <a:rPr lang="en-US" sz="2000" dirty="0" err="1"/>
              <a:t>în</a:t>
            </a:r>
            <a:r>
              <a:rPr lang="en-US" sz="2000" dirty="0"/>
              <a:t> </a:t>
            </a:r>
            <a:r>
              <a:rPr lang="en-US" sz="2000" dirty="0" err="1"/>
              <a:t>minte</a:t>
            </a:r>
            <a:r>
              <a:rPr lang="en-US" sz="2000" dirty="0" smtClean="0"/>
              <a:t>.</a:t>
            </a:r>
            <a:endParaRPr lang="en-US" sz="2000" dirty="0"/>
          </a:p>
          <a:p>
            <a:pPr marL="285750" indent="-285750">
              <a:buFont typeface="Arial" panose="020B0604020202020204" pitchFamily="34" charset="0"/>
              <a:buChar char="•"/>
            </a:pPr>
            <a:r>
              <a:rPr lang="en-US" sz="2000" dirty="0" err="1"/>
              <a:t>În</a:t>
            </a:r>
            <a:r>
              <a:rPr lang="en-US" sz="2000" dirty="0"/>
              <a:t> al </a:t>
            </a:r>
            <a:r>
              <a:rPr lang="en-US" sz="2000" dirty="0" err="1"/>
              <a:t>doilea</a:t>
            </a:r>
            <a:r>
              <a:rPr lang="en-US" sz="2000" dirty="0"/>
              <a:t> </a:t>
            </a:r>
            <a:r>
              <a:rPr lang="en-US" sz="2000" dirty="0" err="1"/>
              <a:t>rând</a:t>
            </a:r>
            <a:r>
              <a:rPr lang="en-US" sz="2000" dirty="0"/>
              <a:t>, </a:t>
            </a:r>
            <a:r>
              <a:rPr lang="en-US" sz="2000" dirty="0" err="1"/>
              <a:t>recomandările</a:t>
            </a:r>
            <a:r>
              <a:rPr lang="en-US" sz="2000" dirty="0"/>
              <a:t> </a:t>
            </a:r>
            <a:r>
              <a:rPr lang="en-US" sz="2000" dirty="0" err="1"/>
              <a:t>oferă</a:t>
            </a:r>
            <a:r>
              <a:rPr lang="en-US" sz="2000" dirty="0"/>
              <a:t> un </a:t>
            </a:r>
            <a:r>
              <a:rPr lang="en-US" sz="2000" dirty="0" err="1"/>
              <a:t>îndemn</a:t>
            </a:r>
            <a:r>
              <a:rPr lang="en-US" sz="2000" dirty="0"/>
              <a:t> </a:t>
            </a:r>
            <a:r>
              <a:rPr lang="en-US" sz="2000" dirty="0" err="1"/>
              <a:t>puternic</a:t>
            </a:r>
            <a:r>
              <a:rPr lang="en-US" sz="2000" dirty="0"/>
              <a:t>. </a:t>
            </a:r>
            <a:endParaRPr lang="en-US" sz="2000" dirty="0" smtClean="0"/>
          </a:p>
          <a:p>
            <a:pPr marL="285750" indent="-285750">
              <a:buFont typeface="Arial" panose="020B0604020202020204" pitchFamily="34" charset="0"/>
              <a:buChar char="•"/>
            </a:pPr>
            <a:r>
              <a:rPr lang="en-US" sz="2000" dirty="0" err="1" smtClean="0"/>
              <a:t>Vrei</a:t>
            </a:r>
            <a:r>
              <a:rPr lang="en-US" sz="2000" dirty="0" smtClean="0"/>
              <a:t> </a:t>
            </a:r>
            <a:r>
              <a:rPr lang="en-US" sz="2000" dirty="0"/>
              <a:t>ca </a:t>
            </a:r>
            <a:r>
              <a:rPr lang="en-US" sz="2000" dirty="0" err="1"/>
              <a:t>persoana</a:t>
            </a:r>
            <a:r>
              <a:rPr lang="en-US" sz="2000" dirty="0"/>
              <a:t> </a:t>
            </a:r>
            <a:r>
              <a:rPr lang="en-US" sz="2000" dirty="0" err="1"/>
              <a:t>respectivă</a:t>
            </a:r>
            <a:r>
              <a:rPr lang="en-US" sz="2000" dirty="0"/>
              <a:t> </a:t>
            </a:r>
            <a:r>
              <a:rPr lang="en-US" sz="2000" dirty="0" err="1"/>
              <a:t>să</a:t>
            </a:r>
            <a:r>
              <a:rPr lang="en-US" sz="2000" dirty="0"/>
              <a:t> </a:t>
            </a:r>
            <a:r>
              <a:rPr lang="en-US" sz="2000" dirty="0" err="1"/>
              <a:t>acționeze</a:t>
            </a:r>
            <a:r>
              <a:rPr lang="en-US" sz="2000" dirty="0"/>
              <a:t> </a:t>
            </a:r>
            <a:r>
              <a:rPr lang="en-US" sz="2000" dirty="0" err="1"/>
              <a:t>după</a:t>
            </a:r>
            <a:r>
              <a:rPr lang="en-US" sz="2000" dirty="0"/>
              <a:t> </a:t>
            </a:r>
            <a:r>
              <a:rPr lang="en-US" sz="2000" dirty="0" err="1"/>
              <a:t>ceea</a:t>
            </a:r>
            <a:r>
              <a:rPr lang="en-US" sz="2000" dirty="0"/>
              <a:t> </a:t>
            </a:r>
            <a:r>
              <a:rPr lang="en-US" sz="2000" dirty="0" err="1"/>
              <a:t>ce</a:t>
            </a:r>
            <a:r>
              <a:rPr lang="en-US" sz="2000" dirty="0"/>
              <a:t> </a:t>
            </a:r>
            <a:r>
              <a:rPr lang="en-US" sz="2000" dirty="0" err="1"/>
              <a:t>ai</a:t>
            </a:r>
            <a:r>
              <a:rPr lang="en-US" sz="2000" dirty="0"/>
              <a:t> </a:t>
            </a:r>
            <a:r>
              <a:rPr lang="en-US" sz="2000" dirty="0" err="1"/>
              <a:t>împărtășit</a:t>
            </a:r>
            <a:r>
              <a:rPr lang="en-US" sz="2000" dirty="0"/>
              <a:t>, nu </a:t>
            </a:r>
            <a:r>
              <a:rPr lang="en-US" sz="2000" dirty="0" err="1"/>
              <a:t>să</a:t>
            </a:r>
            <a:r>
              <a:rPr lang="en-US" sz="2000" dirty="0"/>
              <a:t> </a:t>
            </a:r>
            <a:r>
              <a:rPr lang="en-US" sz="2000" dirty="0" err="1"/>
              <a:t>amâne</a:t>
            </a:r>
            <a:r>
              <a:rPr lang="en-US" sz="2000" dirty="0" smtClean="0"/>
              <a:t>.</a:t>
            </a:r>
          </a:p>
          <a:p>
            <a:endParaRPr lang="en-US" sz="2000" dirty="0"/>
          </a:p>
          <a:p>
            <a:r>
              <a:rPr lang="en-US" sz="2000" dirty="0"/>
              <a:t>Cu </a:t>
            </a:r>
            <a:r>
              <a:rPr lang="en-US" sz="2000" dirty="0" err="1"/>
              <a:t>recomandările</a:t>
            </a:r>
            <a:r>
              <a:rPr lang="en-US" sz="2000" dirty="0"/>
              <a:t> </a:t>
            </a:r>
            <a:r>
              <a:rPr lang="en-US" sz="2000" dirty="0" err="1"/>
              <a:t>dvs</a:t>
            </a:r>
            <a:r>
              <a:rPr lang="en-US" sz="2000" dirty="0"/>
              <a:t>., </a:t>
            </a:r>
            <a:r>
              <a:rPr lang="en-US" sz="2000" dirty="0" err="1"/>
              <a:t>vă</a:t>
            </a:r>
            <a:r>
              <a:rPr lang="en-US" sz="2000" dirty="0"/>
              <a:t> </a:t>
            </a:r>
            <a:r>
              <a:rPr lang="en-US" sz="2000" dirty="0" err="1"/>
              <a:t>recomand</a:t>
            </a:r>
            <a:r>
              <a:rPr lang="en-US" sz="2000" dirty="0"/>
              <a:t> </a:t>
            </a:r>
            <a:r>
              <a:rPr lang="en-US" sz="2000" dirty="0" err="1" smtClean="0"/>
              <a:t>să</a:t>
            </a:r>
            <a:endParaRPr lang="en-US" sz="2000" dirty="0" smtClean="0"/>
          </a:p>
          <a:p>
            <a:pPr marL="742950" lvl="1" indent="-285750">
              <a:buFont typeface="Arial" panose="020B0604020202020204" pitchFamily="34" charset="0"/>
              <a:buChar char="•"/>
            </a:pPr>
            <a:r>
              <a:rPr lang="en-US" sz="2000" dirty="0" smtClean="0"/>
              <a:t> </a:t>
            </a:r>
            <a:r>
              <a:rPr lang="en-US" sz="2000" dirty="0"/>
              <a:t>(a) </a:t>
            </a:r>
            <a:r>
              <a:rPr lang="en-US" sz="2000" dirty="0" err="1"/>
              <a:t>fiți</a:t>
            </a:r>
            <a:r>
              <a:rPr lang="en-US" sz="2000" dirty="0"/>
              <a:t> specific cu </a:t>
            </a:r>
            <a:r>
              <a:rPr lang="en-US" sz="2000" dirty="0" err="1"/>
              <a:t>sugestiile</a:t>
            </a:r>
            <a:r>
              <a:rPr lang="en-US" sz="2000" dirty="0"/>
              <a:t> </a:t>
            </a:r>
            <a:r>
              <a:rPr lang="en-US" sz="2000" dirty="0" err="1"/>
              <a:t>dvs</a:t>
            </a:r>
            <a:r>
              <a:rPr lang="en-US" sz="2000" dirty="0"/>
              <a:t>. </a:t>
            </a:r>
            <a:r>
              <a:rPr lang="en-US" sz="2000" dirty="0" err="1"/>
              <a:t>și</a:t>
            </a:r>
            <a:r>
              <a:rPr lang="en-US" sz="2000" dirty="0"/>
              <a:t> </a:t>
            </a:r>
            <a:endParaRPr lang="en-US" sz="2000" dirty="0" smtClean="0"/>
          </a:p>
          <a:p>
            <a:pPr marL="742950" lvl="1" indent="-285750">
              <a:buFont typeface="Arial" panose="020B0604020202020204" pitchFamily="34" charset="0"/>
              <a:buChar char="•"/>
            </a:pPr>
            <a:r>
              <a:rPr lang="en-US" sz="2000" dirty="0" smtClean="0"/>
              <a:t>(</a:t>
            </a:r>
            <a:r>
              <a:rPr lang="en-US" sz="2000" dirty="0"/>
              <a:t>b) </a:t>
            </a:r>
            <a:r>
              <a:rPr lang="en-US" sz="2000" dirty="0" err="1"/>
              <a:t>să</a:t>
            </a:r>
            <a:r>
              <a:rPr lang="en-US" sz="2000" dirty="0"/>
              <a:t> </a:t>
            </a:r>
            <a:r>
              <a:rPr lang="en-US" sz="2000" dirty="0" err="1"/>
              <a:t>explicați</a:t>
            </a:r>
            <a:r>
              <a:rPr lang="en-US" sz="2000" dirty="0"/>
              <a:t> </a:t>
            </a:r>
            <a:r>
              <a:rPr lang="en-US" sz="2000" dirty="0" err="1"/>
              <a:t>pe</a:t>
            </a:r>
            <a:r>
              <a:rPr lang="en-US" sz="2000" dirty="0"/>
              <a:t> </a:t>
            </a:r>
            <a:r>
              <a:rPr lang="en-US" sz="2000" dirty="0" err="1"/>
              <a:t>scurt</a:t>
            </a:r>
            <a:r>
              <a:rPr lang="en-US" sz="2000" dirty="0"/>
              <a:t> </a:t>
            </a:r>
            <a:r>
              <a:rPr lang="en-US" sz="2000" dirty="0" err="1"/>
              <a:t>rațiunea</a:t>
            </a:r>
            <a:r>
              <a:rPr lang="en-US" sz="2000" dirty="0"/>
              <a:t> din </a:t>
            </a:r>
            <a:r>
              <a:rPr lang="en-US" sz="2000" dirty="0" err="1"/>
              <a:t>spatele</a:t>
            </a:r>
            <a:r>
              <a:rPr lang="en-US" sz="2000" dirty="0"/>
              <a:t> </a:t>
            </a:r>
            <a:r>
              <a:rPr lang="en-US" sz="2000" dirty="0" err="1"/>
              <a:t>recomandării</a:t>
            </a:r>
            <a:r>
              <a:rPr lang="en-US" sz="2000" dirty="0"/>
              <a:t>.</a:t>
            </a:r>
          </a:p>
        </p:txBody>
      </p:sp>
    </p:spTree>
    <p:extLst>
      <p:ext uri="{BB962C8B-B14F-4D97-AF65-F5344CB8AC3E}">
        <p14:creationId xmlns:p14="http://schemas.microsoft.com/office/powerpoint/2010/main" val="347866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5. Example</a:t>
            </a:r>
            <a:endParaRPr lang="en-US" dirty="0"/>
          </a:p>
        </p:txBody>
      </p:sp>
      <p:sp>
        <p:nvSpPr>
          <p:cNvPr id="3" name="Θέση περιεχομένου 2"/>
          <p:cNvSpPr>
            <a:spLocks noGrp="1"/>
          </p:cNvSpPr>
          <p:nvPr>
            <p:ph idx="1"/>
          </p:nvPr>
        </p:nvSpPr>
        <p:spPr>
          <a:xfrm>
            <a:off x="331117" y="2067248"/>
            <a:ext cx="5657559" cy="3450613"/>
          </a:xfrm>
        </p:spPr>
        <p:txBody>
          <a:bodyPr>
            <a:normAutofit lnSpcReduction="10000"/>
          </a:bodyPr>
          <a:lstStyle/>
          <a:p>
            <a:r>
              <a:rPr lang="en-US" b="1" dirty="0"/>
              <a:t>Example</a:t>
            </a:r>
            <a:r>
              <a:rPr lang="en-US" dirty="0"/>
              <a:t>: </a:t>
            </a:r>
            <a:r>
              <a:rPr lang="en-US" dirty="0" smtClean="0"/>
              <a:t>Giving feedback on a presentation</a:t>
            </a:r>
          </a:p>
          <a:p>
            <a:r>
              <a:rPr lang="en-US" b="1" dirty="0" smtClean="0"/>
              <a:t>Weak recommendation</a:t>
            </a:r>
            <a:r>
              <a:rPr lang="en-US" dirty="0" smtClean="0"/>
              <a:t>: </a:t>
            </a:r>
            <a:br>
              <a:rPr lang="en-US" dirty="0" smtClean="0"/>
            </a:br>
            <a:r>
              <a:rPr lang="en-US" dirty="0" smtClean="0">
                <a:solidFill>
                  <a:srgbClr val="C00000"/>
                </a:solidFill>
              </a:rPr>
              <a:t>“The presentation is too long. Make it shorter.”</a:t>
            </a:r>
          </a:p>
          <a:p>
            <a:r>
              <a:rPr lang="en-US" dirty="0"/>
              <a:t> — Not very helpful. Reducing the presentation time can be done via many ways — cutting down the points, removing examples, talking faster, and so on. What exactly do you mean? Part of giving constructive criticism includes being </a:t>
            </a:r>
            <a:r>
              <a:rPr lang="en-US" b="1" dirty="0"/>
              <a:t>specific</a:t>
            </a:r>
            <a:r>
              <a:rPr lang="en-US" dirty="0"/>
              <a:t> (see Tip #3</a:t>
            </a:r>
            <a:r>
              <a:rPr lang="en-US" dirty="0" smtClean="0"/>
              <a:t>).</a:t>
            </a:r>
            <a:endParaRPr lang="en-US" dirty="0"/>
          </a:p>
        </p:txBody>
      </p:sp>
      <p:sp>
        <p:nvSpPr>
          <p:cNvPr id="4" name="Ορθογώνιο 3"/>
          <p:cNvSpPr/>
          <p:nvPr/>
        </p:nvSpPr>
        <p:spPr>
          <a:xfrm>
            <a:off x="6448022" y="2053565"/>
            <a:ext cx="5563673" cy="3785652"/>
          </a:xfrm>
          <a:prstGeom prst="rect">
            <a:avLst/>
          </a:prstGeom>
          <a:ln>
            <a:solidFill>
              <a:schemeClr val="accent1"/>
            </a:solidFill>
          </a:ln>
        </p:spPr>
        <p:txBody>
          <a:bodyPr wrap="square">
            <a:spAutoFit/>
          </a:bodyPr>
          <a:lstStyle/>
          <a:p>
            <a:r>
              <a:rPr lang="en-US" sz="2000" b="1" dirty="0" err="1" smtClean="0"/>
              <a:t>Exemplu</a:t>
            </a:r>
            <a:r>
              <a:rPr lang="en-US" sz="2000" dirty="0"/>
              <a:t>: </a:t>
            </a:r>
            <a:r>
              <a:rPr lang="en-US" sz="2000" dirty="0" err="1"/>
              <a:t>oferirea</a:t>
            </a:r>
            <a:r>
              <a:rPr lang="en-US" sz="2000" dirty="0"/>
              <a:t> de feedback cu </a:t>
            </a:r>
            <a:r>
              <a:rPr lang="en-US" sz="2000" dirty="0" err="1"/>
              <a:t>privire</a:t>
            </a:r>
            <a:r>
              <a:rPr lang="en-US" sz="2000" dirty="0"/>
              <a:t> la o </a:t>
            </a:r>
            <a:r>
              <a:rPr lang="en-US" sz="2000" dirty="0" err="1" smtClean="0"/>
              <a:t>prezentare</a:t>
            </a:r>
            <a:endParaRPr lang="en-US" sz="2000" dirty="0" smtClean="0"/>
          </a:p>
          <a:p>
            <a:endParaRPr lang="en-US" sz="2000" dirty="0"/>
          </a:p>
          <a:p>
            <a:r>
              <a:rPr lang="en-US" sz="2000" b="1" dirty="0" err="1"/>
              <a:t>Recomandare</a:t>
            </a:r>
            <a:r>
              <a:rPr lang="en-US" sz="2000" b="1" dirty="0"/>
              <a:t> </a:t>
            </a:r>
            <a:r>
              <a:rPr lang="en-US" sz="2000" b="1" dirty="0" err="1"/>
              <a:t>slabă</a:t>
            </a:r>
            <a:r>
              <a:rPr lang="en-US" sz="2000" dirty="0"/>
              <a:t>: </a:t>
            </a:r>
            <a:r>
              <a:rPr lang="en-US" sz="2000" dirty="0" smtClean="0"/>
              <a:t/>
            </a:r>
            <a:br>
              <a:rPr lang="en-US" sz="2000" dirty="0" smtClean="0"/>
            </a:br>
            <a:r>
              <a:rPr lang="en-US" sz="2000" dirty="0" smtClean="0">
                <a:solidFill>
                  <a:srgbClr val="C00000"/>
                </a:solidFill>
              </a:rPr>
              <a:t>„</a:t>
            </a:r>
            <a:r>
              <a:rPr lang="en-US" sz="2000" dirty="0" err="1">
                <a:solidFill>
                  <a:srgbClr val="C00000"/>
                </a:solidFill>
              </a:rPr>
              <a:t>Prezentarea</a:t>
            </a:r>
            <a:r>
              <a:rPr lang="en-US" sz="2000" dirty="0">
                <a:solidFill>
                  <a:srgbClr val="C00000"/>
                </a:solidFill>
              </a:rPr>
              <a:t> </a:t>
            </a:r>
            <a:r>
              <a:rPr lang="en-US" sz="2000" dirty="0" err="1">
                <a:solidFill>
                  <a:srgbClr val="C00000"/>
                </a:solidFill>
              </a:rPr>
              <a:t>este</a:t>
            </a:r>
            <a:r>
              <a:rPr lang="en-US" sz="2000" dirty="0">
                <a:solidFill>
                  <a:srgbClr val="C00000"/>
                </a:solidFill>
              </a:rPr>
              <a:t> </a:t>
            </a:r>
            <a:r>
              <a:rPr lang="en-US" sz="2000" dirty="0" err="1">
                <a:solidFill>
                  <a:srgbClr val="C00000"/>
                </a:solidFill>
              </a:rPr>
              <a:t>prea</a:t>
            </a:r>
            <a:r>
              <a:rPr lang="en-US" sz="2000" dirty="0">
                <a:solidFill>
                  <a:srgbClr val="C00000"/>
                </a:solidFill>
              </a:rPr>
              <a:t> </a:t>
            </a:r>
            <a:r>
              <a:rPr lang="en-US" sz="2000" dirty="0" err="1">
                <a:solidFill>
                  <a:srgbClr val="C00000"/>
                </a:solidFill>
              </a:rPr>
              <a:t>lungă</a:t>
            </a:r>
            <a:r>
              <a:rPr lang="en-US" sz="2000" dirty="0">
                <a:solidFill>
                  <a:srgbClr val="C00000"/>
                </a:solidFill>
              </a:rPr>
              <a:t>. </a:t>
            </a:r>
            <a:r>
              <a:rPr lang="en-US" sz="2000" dirty="0" err="1">
                <a:solidFill>
                  <a:srgbClr val="C00000"/>
                </a:solidFill>
              </a:rPr>
              <a:t>Fă</a:t>
            </a:r>
            <a:r>
              <a:rPr lang="en-US" sz="2000" dirty="0">
                <a:solidFill>
                  <a:srgbClr val="C00000"/>
                </a:solidFill>
              </a:rPr>
              <a:t>-o </a:t>
            </a:r>
            <a:r>
              <a:rPr lang="en-US" sz="2000" dirty="0" err="1">
                <a:solidFill>
                  <a:srgbClr val="C00000"/>
                </a:solidFill>
              </a:rPr>
              <a:t>mai</a:t>
            </a:r>
            <a:r>
              <a:rPr lang="en-US" sz="2000" dirty="0">
                <a:solidFill>
                  <a:srgbClr val="C00000"/>
                </a:solidFill>
              </a:rPr>
              <a:t> </a:t>
            </a:r>
            <a:r>
              <a:rPr lang="en-US" sz="2000" dirty="0" err="1">
                <a:solidFill>
                  <a:srgbClr val="C00000"/>
                </a:solidFill>
              </a:rPr>
              <a:t>scurtă</a:t>
            </a:r>
            <a:r>
              <a:rPr lang="en-US" sz="2000" dirty="0">
                <a:solidFill>
                  <a:srgbClr val="C00000"/>
                </a:solidFill>
              </a:rPr>
              <a:t>. </a:t>
            </a:r>
            <a:r>
              <a:rPr lang="en-US" sz="2000" dirty="0" smtClean="0">
                <a:solidFill>
                  <a:srgbClr val="C00000"/>
                </a:solidFill>
              </a:rPr>
              <a:t>”</a:t>
            </a:r>
          </a:p>
          <a:p>
            <a:endParaRPr lang="en-US" sz="2000" dirty="0">
              <a:solidFill>
                <a:srgbClr val="C00000"/>
              </a:solidFill>
            </a:endParaRPr>
          </a:p>
          <a:p>
            <a:r>
              <a:rPr lang="en-US" sz="2000" dirty="0"/>
              <a:t>- Nu </a:t>
            </a:r>
            <a:r>
              <a:rPr lang="en-US" sz="2000" dirty="0" err="1"/>
              <a:t>prea</a:t>
            </a:r>
            <a:r>
              <a:rPr lang="en-US" sz="2000" dirty="0"/>
              <a:t> de </a:t>
            </a:r>
            <a:r>
              <a:rPr lang="en-US" sz="2000" dirty="0" err="1"/>
              <a:t>ajutor</a:t>
            </a:r>
            <a:r>
              <a:rPr lang="en-US" sz="2000" dirty="0"/>
              <a:t>. </a:t>
            </a:r>
            <a:r>
              <a:rPr lang="en-US" sz="2000" dirty="0" err="1"/>
              <a:t>Reducerea</a:t>
            </a:r>
            <a:r>
              <a:rPr lang="en-US" sz="2000" dirty="0"/>
              <a:t> </a:t>
            </a:r>
            <a:r>
              <a:rPr lang="en-US" sz="2000" dirty="0" err="1"/>
              <a:t>timpului</a:t>
            </a:r>
            <a:r>
              <a:rPr lang="en-US" sz="2000" dirty="0"/>
              <a:t> de </a:t>
            </a:r>
            <a:r>
              <a:rPr lang="en-US" sz="2000" dirty="0" err="1"/>
              <a:t>prezentare</a:t>
            </a:r>
            <a:r>
              <a:rPr lang="en-US" sz="2000" dirty="0"/>
              <a:t> se </a:t>
            </a:r>
            <a:r>
              <a:rPr lang="en-US" sz="2000" dirty="0" err="1"/>
              <a:t>poate</a:t>
            </a:r>
            <a:r>
              <a:rPr lang="en-US" sz="2000" dirty="0"/>
              <a:t> face </a:t>
            </a:r>
            <a:r>
              <a:rPr lang="en-US" sz="2000" dirty="0" err="1"/>
              <a:t>prin</a:t>
            </a:r>
            <a:r>
              <a:rPr lang="en-US" sz="2000" dirty="0"/>
              <a:t> </a:t>
            </a:r>
            <a:r>
              <a:rPr lang="en-US" sz="2000" dirty="0" err="1"/>
              <a:t>mai</a:t>
            </a:r>
            <a:r>
              <a:rPr lang="en-US" sz="2000" dirty="0"/>
              <a:t> </a:t>
            </a:r>
            <a:r>
              <a:rPr lang="en-US" sz="2000" dirty="0" err="1"/>
              <a:t>multe</a:t>
            </a:r>
            <a:r>
              <a:rPr lang="en-US" sz="2000" dirty="0"/>
              <a:t> </a:t>
            </a:r>
            <a:r>
              <a:rPr lang="en-US" sz="2000" dirty="0" err="1"/>
              <a:t>moduri</a:t>
            </a:r>
            <a:r>
              <a:rPr lang="en-US" sz="2000" dirty="0"/>
              <a:t> - </a:t>
            </a:r>
            <a:r>
              <a:rPr lang="en-US" sz="2000" dirty="0" err="1"/>
              <a:t>reducerea</a:t>
            </a:r>
            <a:r>
              <a:rPr lang="en-US" sz="2000" dirty="0"/>
              <a:t> </a:t>
            </a:r>
            <a:r>
              <a:rPr lang="en-US" sz="2000" dirty="0" err="1"/>
              <a:t>punctelor</a:t>
            </a:r>
            <a:r>
              <a:rPr lang="en-US" sz="2000" dirty="0"/>
              <a:t>, </a:t>
            </a:r>
            <a:r>
              <a:rPr lang="en-US" sz="2000" dirty="0" err="1"/>
              <a:t>eliminarea</a:t>
            </a:r>
            <a:r>
              <a:rPr lang="en-US" sz="2000" dirty="0"/>
              <a:t> </a:t>
            </a:r>
            <a:r>
              <a:rPr lang="en-US" sz="2000" dirty="0" err="1"/>
              <a:t>exemplelor</a:t>
            </a:r>
            <a:r>
              <a:rPr lang="en-US" sz="2000" dirty="0"/>
              <a:t>, </a:t>
            </a:r>
            <a:r>
              <a:rPr lang="en-US" sz="2000" dirty="0" err="1"/>
              <a:t>vorbirea</a:t>
            </a:r>
            <a:r>
              <a:rPr lang="en-US" sz="2000" dirty="0"/>
              <a:t> </a:t>
            </a:r>
            <a:r>
              <a:rPr lang="en-US" sz="2000" dirty="0" err="1"/>
              <a:t>mai</a:t>
            </a:r>
            <a:r>
              <a:rPr lang="en-US" sz="2000" dirty="0"/>
              <a:t> </a:t>
            </a:r>
            <a:r>
              <a:rPr lang="en-US" sz="2000" dirty="0" err="1"/>
              <a:t>rapidă</a:t>
            </a:r>
            <a:r>
              <a:rPr lang="en-US" sz="2000" dirty="0"/>
              <a:t> </a:t>
            </a:r>
            <a:r>
              <a:rPr lang="en-US" sz="2000" dirty="0" err="1"/>
              <a:t>și</a:t>
            </a:r>
            <a:r>
              <a:rPr lang="en-US" sz="2000" dirty="0"/>
              <a:t> </a:t>
            </a:r>
            <a:r>
              <a:rPr lang="en-US" sz="2000" dirty="0" err="1"/>
              <a:t>așa</a:t>
            </a:r>
            <a:r>
              <a:rPr lang="en-US" sz="2000" dirty="0"/>
              <a:t> </a:t>
            </a:r>
            <a:r>
              <a:rPr lang="en-US" sz="2000" dirty="0" err="1"/>
              <a:t>mai</a:t>
            </a:r>
            <a:r>
              <a:rPr lang="en-US" sz="2000" dirty="0"/>
              <a:t> </a:t>
            </a:r>
            <a:r>
              <a:rPr lang="en-US" sz="2000" dirty="0" err="1"/>
              <a:t>departe</a:t>
            </a:r>
            <a:r>
              <a:rPr lang="en-US" sz="2000" dirty="0"/>
              <a:t>. Ce </a:t>
            </a:r>
            <a:r>
              <a:rPr lang="en-US" sz="2000" dirty="0" err="1"/>
              <a:t>anume</a:t>
            </a:r>
            <a:r>
              <a:rPr lang="en-US" sz="2000" dirty="0"/>
              <a:t> </a:t>
            </a:r>
            <a:r>
              <a:rPr lang="en-US" sz="2000" dirty="0" err="1"/>
              <a:t>vrei</a:t>
            </a:r>
            <a:r>
              <a:rPr lang="en-US" sz="2000" dirty="0"/>
              <a:t> </a:t>
            </a:r>
            <a:r>
              <a:rPr lang="en-US" sz="2000" dirty="0" err="1"/>
              <a:t>sa</a:t>
            </a:r>
            <a:r>
              <a:rPr lang="en-US" sz="2000" dirty="0"/>
              <a:t> </a:t>
            </a:r>
            <a:r>
              <a:rPr lang="en-US" sz="2000" dirty="0" err="1"/>
              <a:t>spui</a:t>
            </a:r>
            <a:r>
              <a:rPr lang="en-US" sz="2000" dirty="0"/>
              <a:t>? O parte din a da </a:t>
            </a:r>
            <a:r>
              <a:rPr lang="en-US" sz="2000" dirty="0" err="1"/>
              <a:t>critici</a:t>
            </a:r>
            <a:r>
              <a:rPr lang="en-US" sz="2000" dirty="0"/>
              <a:t> constructive include a fi </a:t>
            </a:r>
            <a:r>
              <a:rPr lang="en-US" sz="2000" b="1" dirty="0"/>
              <a:t>specific</a:t>
            </a:r>
            <a:r>
              <a:rPr lang="en-US" sz="2000" dirty="0"/>
              <a:t> (a se </a:t>
            </a:r>
            <a:r>
              <a:rPr lang="en-US" sz="2000" dirty="0" err="1"/>
              <a:t>vedea</a:t>
            </a:r>
            <a:r>
              <a:rPr lang="en-US" sz="2000" dirty="0"/>
              <a:t> </a:t>
            </a:r>
            <a:r>
              <a:rPr lang="en-US" sz="2000" dirty="0" err="1"/>
              <a:t>Sfatul</a:t>
            </a:r>
            <a:r>
              <a:rPr lang="en-US" sz="2000" dirty="0"/>
              <a:t> # 3).</a:t>
            </a:r>
          </a:p>
        </p:txBody>
      </p:sp>
    </p:spTree>
    <p:extLst>
      <p:ext uri="{BB962C8B-B14F-4D97-AF65-F5344CB8AC3E}">
        <p14:creationId xmlns:p14="http://schemas.microsoft.com/office/powerpoint/2010/main" val="7653632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5. Example</a:t>
            </a:r>
            <a:endParaRPr lang="en-US" dirty="0"/>
          </a:p>
        </p:txBody>
      </p:sp>
      <p:sp>
        <p:nvSpPr>
          <p:cNvPr id="3" name="Θέση περιεχομένου 2"/>
          <p:cNvSpPr>
            <a:spLocks noGrp="1"/>
          </p:cNvSpPr>
          <p:nvPr>
            <p:ph idx="1"/>
          </p:nvPr>
        </p:nvSpPr>
        <p:spPr>
          <a:xfrm>
            <a:off x="90152" y="1853754"/>
            <a:ext cx="6787167" cy="4063096"/>
          </a:xfrm>
        </p:spPr>
        <p:txBody>
          <a:bodyPr>
            <a:normAutofit/>
          </a:bodyPr>
          <a:lstStyle/>
          <a:p>
            <a:r>
              <a:rPr lang="en-US" b="1" dirty="0"/>
              <a:t>Example</a:t>
            </a:r>
            <a:r>
              <a:rPr lang="en-US" dirty="0"/>
              <a:t>: Giving feedback on a presentation</a:t>
            </a:r>
          </a:p>
          <a:p>
            <a:r>
              <a:rPr lang="en-US" b="1" dirty="0" smtClean="0"/>
              <a:t>Good </a:t>
            </a:r>
            <a:r>
              <a:rPr lang="en-US" b="1" dirty="0"/>
              <a:t>recommendation</a:t>
            </a:r>
            <a:r>
              <a:rPr lang="en-US" dirty="0"/>
              <a:t>: </a:t>
            </a:r>
            <a:r>
              <a:rPr lang="en-US" dirty="0" smtClean="0"/>
              <a:t/>
            </a:r>
            <a:br>
              <a:rPr lang="en-US" dirty="0" smtClean="0"/>
            </a:br>
            <a:r>
              <a:rPr lang="en-US" dirty="0" smtClean="0"/>
              <a:t>“</a:t>
            </a:r>
            <a:r>
              <a:rPr lang="en-US" dirty="0">
                <a:solidFill>
                  <a:srgbClr val="008000"/>
                </a:solidFill>
              </a:rPr>
              <a:t>Instead of 2-3 examples per point which detracts from the main message, limit 1 example to each point. This way, the presentation is more succinct and impactful. Doing this, the presentation length will easily be reduced from 30 minutes to 20 minutes.”</a:t>
            </a:r>
            <a:r>
              <a:rPr lang="en-US" dirty="0"/>
              <a:t> </a:t>
            </a:r>
            <a:r>
              <a:rPr lang="en-US" dirty="0" smtClean="0"/>
              <a:t/>
            </a:r>
            <a:br>
              <a:rPr lang="en-US" dirty="0" smtClean="0"/>
            </a:br>
            <a:r>
              <a:rPr lang="en-US" dirty="0" smtClean="0"/>
              <a:t>Great </a:t>
            </a:r>
            <a:r>
              <a:rPr lang="en-US" dirty="0"/>
              <a:t>recommendation that is specific. Rationale is also provided which explains your point of view to the person.</a:t>
            </a:r>
          </a:p>
          <a:p>
            <a:endParaRPr lang="en-US" dirty="0"/>
          </a:p>
        </p:txBody>
      </p:sp>
      <p:sp>
        <p:nvSpPr>
          <p:cNvPr id="4" name="Ορθογώνιο 3"/>
          <p:cNvSpPr/>
          <p:nvPr/>
        </p:nvSpPr>
        <p:spPr>
          <a:xfrm>
            <a:off x="7066208" y="2131198"/>
            <a:ext cx="4859628" cy="3785652"/>
          </a:xfrm>
          <a:prstGeom prst="rect">
            <a:avLst/>
          </a:prstGeom>
          <a:ln>
            <a:solidFill>
              <a:schemeClr val="accent1"/>
            </a:solidFill>
          </a:ln>
        </p:spPr>
        <p:txBody>
          <a:bodyPr wrap="square">
            <a:spAutoFit/>
          </a:bodyPr>
          <a:lstStyle/>
          <a:p>
            <a:pPr marL="342900" indent="-342900">
              <a:buFont typeface="Arial" panose="020B0604020202020204" pitchFamily="34" charset="0"/>
              <a:buChar char="•"/>
            </a:pPr>
            <a:r>
              <a:rPr lang="en-US" sz="2000" b="1" dirty="0" err="1" smtClean="0"/>
              <a:t>Recomandare</a:t>
            </a:r>
            <a:r>
              <a:rPr lang="en-US" sz="2000" b="1" dirty="0" smtClean="0"/>
              <a:t> </a:t>
            </a:r>
            <a:r>
              <a:rPr lang="en-US" sz="2000" b="1" dirty="0" err="1"/>
              <a:t>bună</a:t>
            </a:r>
            <a:r>
              <a:rPr lang="en-US" sz="2000" dirty="0"/>
              <a:t>: </a:t>
            </a:r>
            <a:r>
              <a:rPr lang="en-US" sz="2000" dirty="0" smtClean="0"/>
              <a:t/>
            </a:r>
            <a:br>
              <a:rPr lang="en-US" sz="2000" dirty="0" smtClean="0"/>
            </a:br>
            <a:r>
              <a:rPr lang="en-US" sz="2000" dirty="0" smtClean="0">
                <a:solidFill>
                  <a:srgbClr val="008000"/>
                </a:solidFill>
              </a:rPr>
              <a:t>„</a:t>
            </a:r>
            <a:r>
              <a:rPr lang="en-US" sz="2000" dirty="0" err="1">
                <a:solidFill>
                  <a:srgbClr val="008000"/>
                </a:solidFill>
              </a:rPr>
              <a:t>În</a:t>
            </a:r>
            <a:r>
              <a:rPr lang="en-US" sz="2000" dirty="0">
                <a:solidFill>
                  <a:srgbClr val="008000"/>
                </a:solidFill>
              </a:rPr>
              <a:t> </a:t>
            </a:r>
            <a:r>
              <a:rPr lang="en-US" sz="2000" dirty="0" err="1">
                <a:solidFill>
                  <a:srgbClr val="008000"/>
                </a:solidFill>
              </a:rPr>
              <a:t>loc</a:t>
            </a:r>
            <a:r>
              <a:rPr lang="en-US" sz="2000" dirty="0">
                <a:solidFill>
                  <a:srgbClr val="008000"/>
                </a:solidFill>
              </a:rPr>
              <a:t> de 2-3 </a:t>
            </a:r>
            <a:r>
              <a:rPr lang="en-US" sz="2000" dirty="0" err="1">
                <a:solidFill>
                  <a:srgbClr val="008000"/>
                </a:solidFill>
              </a:rPr>
              <a:t>exemple</a:t>
            </a:r>
            <a:r>
              <a:rPr lang="en-US" sz="2000" dirty="0">
                <a:solidFill>
                  <a:srgbClr val="008000"/>
                </a:solidFill>
              </a:rPr>
              <a:t> </a:t>
            </a:r>
            <a:r>
              <a:rPr lang="en-US" sz="2000" dirty="0" err="1">
                <a:solidFill>
                  <a:srgbClr val="008000"/>
                </a:solidFill>
              </a:rPr>
              <a:t>pe</a:t>
            </a:r>
            <a:r>
              <a:rPr lang="en-US" sz="2000" dirty="0">
                <a:solidFill>
                  <a:srgbClr val="008000"/>
                </a:solidFill>
              </a:rPr>
              <a:t> </a:t>
            </a:r>
            <a:r>
              <a:rPr lang="en-US" sz="2000" dirty="0" err="1">
                <a:solidFill>
                  <a:srgbClr val="008000"/>
                </a:solidFill>
              </a:rPr>
              <a:t>punct</a:t>
            </a:r>
            <a:r>
              <a:rPr lang="en-US" sz="2000" dirty="0">
                <a:solidFill>
                  <a:srgbClr val="008000"/>
                </a:solidFill>
              </a:rPr>
              <a:t> care </a:t>
            </a:r>
            <a:r>
              <a:rPr lang="en-US" sz="2000" dirty="0" err="1">
                <a:solidFill>
                  <a:srgbClr val="008000"/>
                </a:solidFill>
              </a:rPr>
              <a:t>scade</a:t>
            </a:r>
            <a:r>
              <a:rPr lang="en-US" sz="2000" dirty="0">
                <a:solidFill>
                  <a:srgbClr val="008000"/>
                </a:solidFill>
              </a:rPr>
              <a:t> din </a:t>
            </a:r>
            <a:r>
              <a:rPr lang="en-US" sz="2000" dirty="0" err="1">
                <a:solidFill>
                  <a:srgbClr val="008000"/>
                </a:solidFill>
              </a:rPr>
              <a:t>mesajul</a:t>
            </a:r>
            <a:r>
              <a:rPr lang="en-US" sz="2000" dirty="0">
                <a:solidFill>
                  <a:srgbClr val="008000"/>
                </a:solidFill>
              </a:rPr>
              <a:t> principal, </a:t>
            </a:r>
            <a:r>
              <a:rPr lang="en-US" sz="2000" dirty="0" err="1">
                <a:solidFill>
                  <a:srgbClr val="008000"/>
                </a:solidFill>
              </a:rPr>
              <a:t>limitați</a:t>
            </a:r>
            <a:r>
              <a:rPr lang="en-US" sz="2000" dirty="0">
                <a:solidFill>
                  <a:srgbClr val="008000"/>
                </a:solidFill>
              </a:rPr>
              <a:t> 1 </a:t>
            </a:r>
            <a:r>
              <a:rPr lang="en-US" sz="2000" dirty="0" err="1">
                <a:solidFill>
                  <a:srgbClr val="008000"/>
                </a:solidFill>
              </a:rPr>
              <a:t>exemplu</a:t>
            </a:r>
            <a:r>
              <a:rPr lang="en-US" sz="2000" dirty="0">
                <a:solidFill>
                  <a:srgbClr val="008000"/>
                </a:solidFill>
              </a:rPr>
              <a:t> la </a:t>
            </a:r>
            <a:r>
              <a:rPr lang="en-US" sz="2000" dirty="0" err="1">
                <a:solidFill>
                  <a:srgbClr val="008000"/>
                </a:solidFill>
              </a:rPr>
              <a:t>fiecare</a:t>
            </a:r>
            <a:r>
              <a:rPr lang="en-US" sz="2000" dirty="0">
                <a:solidFill>
                  <a:srgbClr val="008000"/>
                </a:solidFill>
              </a:rPr>
              <a:t> </a:t>
            </a:r>
            <a:r>
              <a:rPr lang="en-US" sz="2000" dirty="0" err="1">
                <a:solidFill>
                  <a:srgbClr val="008000"/>
                </a:solidFill>
              </a:rPr>
              <a:t>punct</a:t>
            </a:r>
            <a:r>
              <a:rPr lang="en-US" sz="2000" dirty="0">
                <a:solidFill>
                  <a:srgbClr val="008000"/>
                </a:solidFill>
              </a:rPr>
              <a:t>. </a:t>
            </a:r>
            <a:r>
              <a:rPr lang="en-US" sz="2000" dirty="0" err="1">
                <a:solidFill>
                  <a:srgbClr val="008000"/>
                </a:solidFill>
              </a:rPr>
              <a:t>În</a:t>
            </a:r>
            <a:r>
              <a:rPr lang="en-US" sz="2000" dirty="0">
                <a:solidFill>
                  <a:srgbClr val="008000"/>
                </a:solidFill>
              </a:rPr>
              <a:t> </a:t>
            </a:r>
            <a:r>
              <a:rPr lang="en-US" sz="2000" dirty="0" err="1">
                <a:solidFill>
                  <a:srgbClr val="008000"/>
                </a:solidFill>
              </a:rPr>
              <a:t>acest</a:t>
            </a:r>
            <a:r>
              <a:rPr lang="en-US" sz="2000" dirty="0">
                <a:solidFill>
                  <a:srgbClr val="008000"/>
                </a:solidFill>
              </a:rPr>
              <a:t> </a:t>
            </a:r>
            <a:r>
              <a:rPr lang="en-US" sz="2000" dirty="0" err="1">
                <a:solidFill>
                  <a:srgbClr val="008000"/>
                </a:solidFill>
              </a:rPr>
              <a:t>fel</a:t>
            </a:r>
            <a:r>
              <a:rPr lang="en-US" sz="2000" dirty="0">
                <a:solidFill>
                  <a:srgbClr val="008000"/>
                </a:solidFill>
              </a:rPr>
              <a:t>, </a:t>
            </a:r>
            <a:r>
              <a:rPr lang="en-US" sz="2000" dirty="0" err="1">
                <a:solidFill>
                  <a:srgbClr val="008000"/>
                </a:solidFill>
              </a:rPr>
              <a:t>prezentarea</a:t>
            </a:r>
            <a:r>
              <a:rPr lang="en-US" sz="2000" dirty="0">
                <a:solidFill>
                  <a:srgbClr val="008000"/>
                </a:solidFill>
              </a:rPr>
              <a:t> </a:t>
            </a:r>
            <a:r>
              <a:rPr lang="en-US" sz="2000" dirty="0" err="1">
                <a:solidFill>
                  <a:srgbClr val="008000"/>
                </a:solidFill>
              </a:rPr>
              <a:t>este</a:t>
            </a:r>
            <a:r>
              <a:rPr lang="en-US" sz="2000" dirty="0">
                <a:solidFill>
                  <a:srgbClr val="008000"/>
                </a:solidFill>
              </a:rPr>
              <a:t> </a:t>
            </a:r>
            <a:r>
              <a:rPr lang="en-US" sz="2000" dirty="0" err="1">
                <a:solidFill>
                  <a:srgbClr val="008000"/>
                </a:solidFill>
              </a:rPr>
              <a:t>mai</a:t>
            </a:r>
            <a:r>
              <a:rPr lang="en-US" sz="2000" dirty="0">
                <a:solidFill>
                  <a:srgbClr val="008000"/>
                </a:solidFill>
              </a:rPr>
              <a:t> </a:t>
            </a:r>
            <a:r>
              <a:rPr lang="en-US" sz="2000" dirty="0" err="1">
                <a:solidFill>
                  <a:srgbClr val="008000"/>
                </a:solidFill>
              </a:rPr>
              <a:t>succintă</a:t>
            </a:r>
            <a:r>
              <a:rPr lang="en-US" sz="2000" dirty="0">
                <a:solidFill>
                  <a:srgbClr val="008000"/>
                </a:solidFill>
              </a:rPr>
              <a:t> </a:t>
            </a:r>
            <a:r>
              <a:rPr lang="en-US" sz="2000" dirty="0" err="1">
                <a:solidFill>
                  <a:srgbClr val="008000"/>
                </a:solidFill>
              </a:rPr>
              <a:t>și</a:t>
            </a:r>
            <a:r>
              <a:rPr lang="en-US" sz="2000" dirty="0">
                <a:solidFill>
                  <a:srgbClr val="008000"/>
                </a:solidFill>
              </a:rPr>
              <a:t> </a:t>
            </a:r>
            <a:r>
              <a:rPr lang="en-US" sz="2000" dirty="0" err="1">
                <a:solidFill>
                  <a:srgbClr val="008000"/>
                </a:solidFill>
              </a:rPr>
              <a:t>mai</a:t>
            </a:r>
            <a:r>
              <a:rPr lang="en-US" sz="2000" dirty="0">
                <a:solidFill>
                  <a:srgbClr val="008000"/>
                </a:solidFill>
              </a:rPr>
              <a:t> </a:t>
            </a:r>
            <a:r>
              <a:rPr lang="en-US" sz="2000" dirty="0" err="1">
                <a:solidFill>
                  <a:srgbClr val="008000"/>
                </a:solidFill>
              </a:rPr>
              <a:t>impactantă</a:t>
            </a:r>
            <a:r>
              <a:rPr lang="en-US" sz="2000" dirty="0">
                <a:solidFill>
                  <a:srgbClr val="008000"/>
                </a:solidFill>
              </a:rPr>
              <a:t>. </a:t>
            </a:r>
            <a:r>
              <a:rPr lang="en-US" sz="2000" dirty="0" err="1">
                <a:solidFill>
                  <a:srgbClr val="008000"/>
                </a:solidFill>
              </a:rPr>
              <a:t>În</a:t>
            </a:r>
            <a:r>
              <a:rPr lang="en-US" sz="2000" dirty="0">
                <a:solidFill>
                  <a:srgbClr val="008000"/>
                </a:solidFill>
              </a:rPr>
              <a:t> </a:t>
            </a:r>
            <a:r>
              <a:rPr lang="en-US" sz="2000" dirty="0" err="1">
                <a:solidFill>
                  <a:srgbClr val="008000"/>
                </a:solidFill>
              </a:rPr>
              <a:t>acest</a:t>
            </a:r>
            <a:r>
              <a:rPr lang="en-US" sz="2000" dirty="0">
                <a:solidFill>
                  <a:srgbClr val="008000"/>
                </a:solidFill>
              </a:rPr>
              <a:t> </a:t>
            </a:r>
            <a:r>
              <a:rPr lang="en-US" sz="2000" dirty="0" err="1">
                <a:solidFill>
                  <a:srgbClr val="008000"/>
                </a:solidFill>
              </a:rPr>
              <a:t>fel</a:t>
            </a:r>
            <a:r>
              <a:rPr lang="en-US" sz="2000" dirty="0">
                <a:solidFill>
                  <a:srgbClr val="008000"/>
                </a:solidFill>
              </a:rPr>
              <a:t>, </a:t>
            </a:r>
            <a:r>
              <a:rPr lang="en-US" sz="2000" dirty="0" err="1">
                <a:solidFill>
                  <a:srgbClr val="008000"/>
                </a:solidFill>
              </a:rPr>
              <a:t>durata</a:t>
            </a:r>
            <a:r>
              <a:rPr lang="en-US" sz="2000" dirty="0">
                <a:solidFill>
                  <a:srgbClr val="008000"/>
                </a:solidFill>
              </a:rPr>
              <a:t> </a:t>
            </a:r>
            <a:r>
              <a:rPr lang="en-US" sz="2000" dirty="0" err="1">
                <a:solidFill>
                  <a:srgbClr val="008000"/>
                </a:solidFill>
              </a:rPr>
              <a:t>prezentării</a:t>
            </a:r>
            <a:r>
              <a:rPr lang="en-US" sz="2000" dirty="0">
                <a:solidFill>
                  <a:srgbClr val="008000"/>
                </a:solidFill>
              </a:rPr>
              <a:t> </a:t>
            </a:r>
            <a:r>
              <a:rPr lang="en-US" sz="2000" dirty="0" err="1">
                <a:solidFill>
                  <a:srgbClr val="008000"/>
                </a:solidFill>
              </a:rPr>
              <a:t>va</a:t>
            </a:r>
            <a:r>
              <a:rPr lang="en-US" sz="2000" dirty="0">
                <a:solidFill>
                  <a:srgbClr val="008000"/>
                </a:solidFill>
              </a:rPr>
              <a:t> fi </a:t>
            </a:r>
            <a:r>
              <a:rPr lang="en-US" sz="2000" dirty="0" err="1">
                <a:solidFill>
                  <a:srgbClr val="008000"/>
                </a:solidFill>
              </a:rPr>
              <a:t>ușor</a:t>
            </a:r>
            <a:r>
              <a:rPr lang="en-US" sz="2000" dirty="0">
                <a:solidFill>
                  <a:srgbClr val="008000"/>
                </a:solidFill>
              </a:rPr>
              <a:t> </a:t>
            </a:r>
            <a:r>
              <a:rPr lang="en-US" sz="2000" dirty="0" err="1">
                <a:solidFill>
                  <a:srgbClr val="008000"/>
                </a:solidFill>
              </a:rPr>
              <a:t>redusă</a:t>
            </a:r>
            <a:r>
              <a:rPr lang="en-US" sz="2000" dirty="0">
                <a:solidFill>
                  <a:srgbClr val="008000"/>
                </a:solidFill>
              </a:rPr>
              <a:t> de la 30 de minute la 20 de minute. ” </a:t>
            </a:r>
            <a:r>
              <a:rPr lang="en-US" sz="2000" dirty="0" smtClean="0">
                <a:solidFill>
                  <a:srgbClr val="008000"/>
                </a:solidFill>
              </a:rPr>
              <a:t/>
            </a:r>
            <a:br>
              <a:rPr lang="en-US" sz="2000" dirty="0" smtClean="0">
                <a:solidFill>
                  <a:srgbClr val="008000"/>
                </a:solidFill>
              </a:rPr>
            </a:br>
            <a:r>
              <a:rPr lang="en-US" sz="2000" dirty="0" smtClean="0"/>
              <a:t>Mare </a:t>
            </a:r>
            <a:r>
              <a:rPr lang="en-US" sz="2000" dirty="0" err="1"/>
              <a:t>recomandare</a:t>
            </a:r>
            <a:r>
              <a:rPr lang="en-US" sz="2000" dirty="0"/>
              <a:t> care </a:t>
            </a:r>
            <a:r>
              <a:rPr lang="en-US" sz="2000" dirty="0" err="1"/>
              <a:t>este</a:t>
            </a:r>
            <a:r>
              <a:rPr lang="en-US" sz="2000" dirty="0"/>
              <a:t> </a:t>
            </a:r>
            <a:r>
              <a:rPr lang="en-US" sz="2000" dirty="0" err="1"/>
              <a:t>specifică</a:t>
            </a:r>
            <a:r>
              <a:rPr lang="en-US" sz="2000" dirty="0"/>
              <a:t>. De </a:t>
            </a:r>
            <a:r>
              <a:rPr lang="en-US" sz="2000" dirty="0" err="1"/>
              <a:t>asemenea</a:t>
            </a:r>
            <a:r>
              <a:rPr lang="en-US" sz="2000" dirty="0"/>
              <a:t>, </a:t>
            </a:r>
            <a:r>
              <a:rPr lang="en-US" sz="2000" dirty="0" err="1"/>
              <a:t>sunt</a:t>
            </a:r>
            <a:r>
              <a:rPr lang="en-US" sz="2000" dirty="0"/>
              <a:t> </a:t>
            </a:r>
            <a:r>
              <a:rPr lang="en-US" sz="2000" dirty="0" err="1"/>
              <a:t>furnizate</a:t>
            </a:r>
            <a:r>
              <a:rPr lang="en-US" sz="2000" dirty="0"/>
              <a:t> </a:t>
            </a:r>
            <a:r>
              <a:rPr lang="en-US" sz="2000" dirty="0" err="1"/>
              <a:t>raționamente</a:t>
            </a:r>
            <a:r>
              <a:rPr lang="en-US" sz="2000" dirty="0"/>
              <a:t> care </a:t>
            </a:r>
            <a:r>
              <a:rPr lang="en-US" sz="2000" dirty="0" err="1"/>
              <a:t>explică</a:t>
            </a:r>
            <a:r>
              <a:rPr lang="en-US" sz="2000" dirty="0"/>
              <a:t> </a:t>
            </a:r>
            <a:r>
              <a:rPr lang="en-US" sz="2000" dirty="0" err="1"/>
              <a:t>punctul</a:t>
            </a:r>
            <a:r>
              <a:rPr lang="en-US" sz="2000" dirty="0"/>
              <a:t> de </a:t>
            </a:r>
            <a:r>
              <a:rPr lang="en-US" sz="2000" dirty="0" err="1"/>
              <a:t>vedere</a:t>
            </a:r>
            <a:r>
              <a:rPr lang="en-US" sz="2000" dirty="0"/>
              <a:t> al </a:t>
            </a:r>
            <a:r>
              <a:rPr lang="en-US" sz="2000" dirty="0" err="1"/>
              <a:t>persoanei</a:t>
            </a:r>
            <a:r>
              <a:rPr lang="en-US" sz="2000" dirty="0"/>
              <a:t>.</a:t>
            </a:r>
          </a:p>
        </p:txBody>
      </p:sp>
    </p:spTree>
    <p:extLst>
      <p:ext uri="{BB962C8B-B14F-4D97-AF65-F5344CB8AC3E}">
        <p14:creationId xmlns:p14="http://schemas.microsoft.com/office/powerpoint/2010/main" val="15388421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a:t>6. Don’t make </a:t>
            </a:r>
            <a:r>
              <a:rPr lang="en-US" b="1" dirty="0" smtClean="0"/>
              <a:t>assumptions</a:t>
            </a:r>
            <a:endParaRPr lang="en-US" dirty="0"/>
          </a:p>
        </p:txBody>
      </p:sp>
      <p:sp>
        <p:nvSpPr>
          <p:cNvPr id="3" name="Θέση περιεχομένου 2"/>
          <p:cNvSpPr>
            <a:spLocks noGrp="1"/>
          </p:cNvSpPr>
          <p:nvPr>
            <p:ph idx="1"/>
          </p:nvPr>
        </p:nvSpPr>
        <p:spPr>
          <a:xfrm>
            <a:off x="1451579" y="2015732"/>
            <a:ext cx="9603275" cy="1925203"/>
          </a:xfrm>
        </p:spPr>
        <p:txBody>
          <a:bodyPr/>
          <a:lstStyle/>
          <a:p>
            <a:r>
              <a:rPr lang="en-US" dirty="0"/>
              <a:t>When providing criticism, do so within what you know </a:t>
            </a:r>
            <a:r>
              <a:rPr lang="en-US" b="1" dirty="0"/>
              <a:t>as fact</a:t>
            </a:r>
            <a:r>
              <a:rPr lang="en-US" dirty="0"/>
              <a:t> about the person and the subject. There’s no need to make any assumptions. </a:t>
            </a:r>
            <a:endParaRPr lang="en-US" dirty="0" smtClean="0"/>
          </a:p>
          <a:p>
            <a:r>
              <a:rPr lang="en-US" dirty="0" smtClean="0"/>
              <a:t>Not </a:t>
            </a:r>
            <a:r>
              <a:rPr lang="en-US" dirty="0"/>
              <a:t>only does it make the person look bad, it also </a:t>
            </a:r>
            <a:r>
              <a:rPr lang="en-US" b="1" dirty="0"/>
              <a:t>makes you look bad </a:t>
            </a:r>
            <a:r>
              <a:rPr lang="en-US" dirty="0"/>
              <a:t>— especially when your assumption is wrong.</a:t>
            </a:r>
          </a:p>
          <a:p>
            <a:endParaRPr lang="en-US" dirty="0"/>
          </a:p>
        </p:txBody>
      </p:sp>
      <p:sp>
        <p:nvSpPr>
          <p:cNvPr id="4" name="Ορθογώνιο 3"/>
          <p:cNvSpPr/>
          <p:nvPr/>
        </p:nvSpPr>
        <p:spPr>
          <a:xfrm>
            <a:off x="1360867" y="4102913"/>
            <a:ext cx="10062694" cy="1889876"/>
          </a:xfrm>
          <a:prstGeom prst="rect">
            <a:avLst/>
          </a:prstGeom>
          <a:ln>
            <a:solidFill>
              <a:schemeClr val="accent1"/>
            </a:solidFill>
          </a:ln>
        </p:spPr>
        <p:txBody>
          <a:bodyPr wrap="square">
            <a:spAutoFit/>
          </a:bodyPr>
          <a:lstStyle/>
          <a:p>
            <a:pPr marL="285750" indent="-285750">
              <a:lnSpc>
                <a:spcPct val="150000"/>
              </a:lnSpc>
              <a:buFont typeface="Arial" panose="020B0604020202020204" pitchFamily="34" charset="0"/>
              <a:buChar char="•"/>
            </a:pPr>
            <a:r>
              <a:rPr lang="en-US" sz="2000" dirty="0" err="1"/>
              <a:t>Când</a:t>
            </a:r>
            <a:r>
              <a:rPr lang="en-US" sz="2000" dirty="0"/>
              <a:t> </a:t>
            </a:r>
            <a:r>
              <a:rPr lang="en-US" sz="2000" dirty="0" err="1"/>
              <a:t>oferiți</a:t>
            </a:r>
            <a:r>
              <a:rPr lang="en-US" sz="2000" dirty="0"/>
              <a:t> </a:t>
            </a:r>
            <a:r>
              <a:rPr lang="en-US" sz="2000" dirty="0" err="1"/>
              <a:t>critici</a:t>
            </a:r>
            <a:r>
              <a:rPr lang="en-US" sz="2000" dirty="0"/>
              <a:t>, </a:t>
            </a:r>
            <a:r>
              <a:rPr lang="en-US" sz="2000" dirty="0" err="1"/>
              <a:t>faceți</a:t>
            </a:r>
            <a:r>
              <a:rPr lang="en-US" sz="2000" dirty="0"/>
              <a:t> </a:t>
            </a:r>
            <a:r>
              <a:rPr lang="en-US" sz="2000" dirty="0" err="1"/>
              <a:t>acest</a:t>
            </a:r>
            <a:r>
              <a:rPr lang="en-US" sz="2000" dirty="0"/>
              <a:t> </a:t>
            </a:r>
            <a:r>
              <a:rPr lang="en-US" sz="2000" dirty="0" err="1"/>
              <a:t>lucru</a:t>
            </a:r>
            <a:r>
              <a:rPr lang="en-US" sz="2000" dirty="0"/>
              <a:t> </a:t>
            </a:r>
            <a:r>
              <a:rPr lang="en-US" sz="2000" dirty="0" err="1"/>
              <a:t>în</a:t>
            </a:r>
            <a:r>
              <a:rPr lang="en-US" sz="2000" dirty="0"/>
              <a:t> </a:t>
            </a:r>
            <a:r>
              <a:rPr lang="en-US" sz="2000" dirty="0" err="1"/>
              <a:t>cadrul</a:t>
            </a:r>
            <a:r>
              <a:rPr lang="en-US" sz="2000" dirty="0"/>
              <a:t> a </a:t>
            </a:r>
            <a:r>
              <a:rPr lang="en-US" sz="2000" dirty="0" err="1"/>
              <a:t>ceea</a:t>
            </a:r>
            <a:r>
              <a:rPr lang="en-US" sz="2000" dirty="0"/>
              <a:t> </a:t>
            </a:r>
            <a:r>
              <a:rPr lang="en-US" sz="2000" dirty="0" err="1"/>
              <a:t>ce</a:t>
            </a:r>
            <a:r>
              <a:rPr lang="en-US" sz="2000" dirty="0"/>
              <a:t> </a:t>
            </a:r>
            <a:r>
              <a:rPr lang="en-US" sz="2000" dirty="0" err="1"/>
              <a:t>știți</a:t>
            </a:r>
            <a:r>
              <a:rPr lang="en-US" sz="2000" dirty="0"/>
              <a:t> </a:t>
            </a:r>
            <a:r>
              <a:rPr lang="en-US" sz="2000" b="1" dirty="0"/>
              <a:t>ca </a:t>
            </a:r>
            <a:r>
              <a:rPr lang="en-US" sz="2000" b="1" dirty="0" err="1"/>
              <a:t>fapt</a:t>
            </a:r>
            <a:r>
              <a:rPr lang="en-US" sz="2000" b="1" dirty="0"/>
              <a:t> </a:t>
            </a:r>
            <a:r>
              <a:rPr lang="en-US" sz="2000" dirty="0" err="1"/>
              <a:t>despre</a:t>
            </a:r>
            <a:r>
              <a:rPr lang="en-US" sz="2000" dirty="0"/>
              <a:t> </a:t>
            </a:r>
            <a:r>
              <a:rPr lang="en-US" sz="2000" dirty="0" err="1"/>
              <a:t>persoană</a:t>
            </a:r>
            <a:r>
              <a:rPr lang="en-US" sz="2000" dirty="0"/>
              <a:t> </a:t>
            </a:r>
            <a:r>
              <a:rPr lang="en-US" sz="2000" dirty="0" err="1"/>
              <a:t>și</a:t>
            </a:r>
            <a:r>
              <a:rPr lang="en-US" sz="2000" dirty="0"/>
              <a:t> </a:t>
            </a:r>
            <a:r>
              <a:rPr lang="en-US" sz="2000" dirty="0" err="1"/>
              <a:t>subiect</a:t>
            </a:r>
            <a:r>
              <a:rPr lang="en-US" sz="2000" dirty="0"/>
              <a:t>. Nu </a:t>
            </a:r>
            <a:r>
              <a:rPr lang="en-US" sz="2000" dirty="0" err="1"/>
              <a:t>este</a:t>
            </a:r>
            <a:r>
              <a:rPr lang="en-US" sz="2000" dirty="0"/>
              <a:t> </a:t>
            </a:r>
            <a:r>
              <a:rPr lang="en-US" sz="2000" dirty="0" err="1"/>
              <a:t>nevoie</a:t>
            </a:r>
            <a:r>
              <a:rPr lang="en-US" sz="2000" dirty="0"/>
              <a:t> </a:t>
            </a:r>
            <a:r>
              <a:rPr lang="en-US" sz="2000" dirty="0" err="1"/>
              <a:t>să</a:t>
            </a:r>
            <a:r>
              <a:rPr lang="en-US" sz="2000" dirty="0"/>
              <a:t> </a:t>
            </a:r>
            <a:r>
              <a:rPr lang="en-US" sz="2000" dirty="0" err="1"/>
              <a:t>faci</a:t>
            </a:r>
            <a:r>
              <a:rPr lang="en-US" sz="2000" dirty="0"/>
              <a:t> </a:t>
            </a:r>
            <a:r>
              <a:rPr lang="en-US" sz="2000" dirty="0" err="1"/>
              <a:t>presupuneri</a:t>
            </a:r>
            <a:r>
              <a:rPr lang="en-US" sz="2000" dirty="0"/>
              <a:t>. </a:t>
            </a:r>
            <a:endParaRPr lang="en-US" sz="2000" dirty="0" smtClean="0"/>
          </a:p>
          <a:p>
            <a:pPr marL="285750" indent="-285750">
              <a:lnSpc>
                <a:spcPct val="150000"/>
              </a:lnSpc>
              <a:buFont typeface="Arial" panose="020B0604020202020204" pitchFamily="34" charset="0"/>
              <a:buChar char="•"/>
            </a:pPr>
            <a:r>
              <a:rPr lang="en-US" sz="2000" dirty="0" smtClean="0"/>
              <a:t>Nu </a:t>
            </a:r>
            <a:r>
              <a:rPr lang="en-US" sz="2000" dirty="0" err="1"/>
              <a:t>numai</a:t>
            </a:r>
            <a:r>
              <a:rPr lang="en-US" sz="2000" dirty="0"/>
              <a:t> </a:t>
            </a:r>
            <a:r>
              <a:rPr lang="en-US" sz="2000" dirty="0" err="1"/>
              <a:t>că</a:t>
            </a:r>
            <a:r>
              <a:rPr lang="en-US" sz="2000" dirty="0"/>
              <a:t> face </a:t>
            </a:r>
            <a:r>
              <a:rPr lang="en-US" sz="2000" dirty="0" err="1"/>
              <a:t>persoana</a:t>
            </a:r>
            <a:r>
              <a:rPr lang="en-US" sz="2000" dirty="0"/>
              <a:t> </a:t>
            </a:r>
            <a:r>
              <a:rPr lang="en-US" sz="2000" dirty="0" err="1"/>
              <a:t>să</a:t>
            </a:r>
            <a:r>
              <a:rPr lang="en-US" sz="2000" dirty="0"/>
              <a:t> </a:t>
            </a:r>
            <a:r>
              <a:rPr lang="en-US" sz="2000" dirty="0" err="1"/>
              <a:t>arate</a:t>
            </a:r>
            <a:r>
              <a:rPr lang="en-US" sz="2000" dirty="0"/>
              <a:t> </a:t>
            </a:r>
            <a:r>
              <a:rPr lang="en-US" sz="2000" dirty="0" err="1"/>
              <a:t>rău</a:t>
            </a:r>
            <a:r>
              <a:rPr lang="en-US" sz="2000" dirty="0"/>
              <a:t>, </a:t>
            </a:r>
            <a:r>
              <a:rPr lang="en-US" sz="2000" b="1" dirty="0"/>
              <a:t>ci </a:t>
            </a:r>
            <a:r>
              <a:rPr lang="en-US" sz="2000" b="1" dirty="0" err="1"/>
              <a:t>și</a:t>
            </a:r>
            <a:r>
              <a:rPr lang="en-US" sz="2000" b="1" dirty="0"/>
              <a:t> </a:t>
            </a:r>
            <a:r>
              <a:rPr lang="en-US" sz="2000" b="1" dirty="0" err="1"/>
              <a:t>să</a:t>
            </a:r>
            <a:r>
              <a:rPr lang="en-US" sz="2000" b="1" dirty="0"/>
              <a:t> </a:t>
            </a:r>
            <a:r>
              <a:rPr lang="en-US" sz="2000" b="1" dirty="0" err="1"/>
              <a:t>arate</a:t>
            </a:r>
            <a:r>
              <a:rPr lang="en-US" sz="2000" b="1" dirty="0"/>
              <a:t> </a:t>
            </a:r>
            <a:r>
              <a:rPr lang="en-US" sz="2000" b="1" dirty="0" err="1"/>
              <a:t>rău</a:t>
            </a:r>
            <a:r>
              <a:rPr lang="en-US" sz="2000" b="1" dirty="0"/>
              <a:t> </a:t>
            </a:r>
            <a:r>
              <a:rPr lang="en-US" sz="2000" dirty="0"/>
              <a:t>- </a:t>
            </a:r>
            <a:r>
              <a:rPr lang="en-US" sz="2000" dirty="0" err="1"/>
              <a:t>mai</a:t>
            </a:r>
            <a:r>
              <a:rPr lang="en-US" sz="2000" dirty="0"/>
              <a:t> ales </a:t>
            </a:r>
            <a:r>
              <a:rPr lang="en-US" sz="2000" dirty="0" err="1"/>
              <a:t>atunci</a:t>
            </a:r>
            <a:r>
              <a:rPr lang="en-US" sz="2000" dirty="0"/>
              <a:t> </a:t>
            </a:r>
            <a:r>
              <a:rPr lang="en-US" sz="2000" dirty="0" err="1"/>
              <a:t>când</a:t>
            </a:r>
            <a:r>
              <a:rPr lang="en-US" sz="2000" dirty="0"/>
              <a:t> </a:t>
            </a:r>
            <a:r>
              <a:rPr lang="en-US" sz="2000" dirty="0" err="1"/>
              <a:t>presupunerea</a:t>
            </a:r>
            <a:r>
              <a:rPr lang="en-US" sz="2000" dirty="0"/>
              <a:t> ta </a:t>
            </a:r>
            <a:r>
              <a:rPr lang="en-US" sz="2000" dirty="0" err="1"/>
              <a:t>este</a:t>
            </a:r>
            <a:r>
              <a:rPr lang="en-US" sz="2000" dirty="0"/>
              <a:t> </a:t>
            </a:r>
            <a:r>
              <a:rPr lang="en-US" sz="2000" dirty="0" err="1"/>
              <a:t>greșită</a:t>
            </a:r>
            <a:r>
              <a:rPr lang="en-US" sz="2000" dirty="0"/>
              <a:t>.</a:t>
            </a:r>
          </a:p>
        </p:txBody>
      </p:sp>
    </p:spTree>
    <p:extLst>
      <p:ext uri="{BB962C8B-B14F-4D97-AF65-F5344CB8AC3E}">
        <p14:creationId xmlns:p14="http://schemas.microsoft.com/office/powerpoint/2010/main" val="4172411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6. Example</a:t>
            </a:r>
            <a:endParaRPr lang="en-US" dirty="0"/>
          </a:p>
        </p:txBody>
      </p:sp>
      <p:sp>
        <p:nvSpPr>
          <p:cNvPr id="3" name="Θέση περιεχομένου 2"/>
          <p:cNvSpPr>
            <a:spLocks noGrp="1"/>
          </p:cNvSpPr>
          <p:nvPr>
            <p:ph idx="1"/>
          </p:nvPr>
        </p:nvSpPr>
        <p:spPr/>
        <p:txBody>
          <a:bodyPr/>
          <a:lstStyle/>
          <a:p>
            <a:r>
              <a:rPr lang="en-US" b="1" dirty="0"/>
              <a:t>Example #1</a:t>
            </a:r>
            <a:r>
              <a:rPr lang="en-US" dirty="0"/>
              <a:t> on public speaking:</a:t>
            </a:r>
          </a:p>
          <a:p>
            <a:r>
              <a:rPr lang="en-US" b="1" dirty="0"/>
              <a:t>Criticism: </a:t>
            </a:r>
            <a:r>
              <a:rPr lang="en-US" dirty="0"/>
              <a:t>“The speech was mediocre. The speaker appeared nervous and was not able to lead the audience.”</a:t>
            </a:r>
          </a:p>
          <a:p>
            <a:r>
              <a:rPr lang="en-US" b="1" dirty="0"/>
              <a:t>Assumption: </a:t>
            </a:r>
            <a:r>
              <a:rPr lang="en-US" dirty="0"/>
              <a:t>“The speaker never had any public speaking experience.” This is an assumption and is not necessarily true. Seasoned public speakers can be nervous when giving speeches, especially in an new environment. To assume that someone doesn’t have any public speaking experience just because he/she appears nervous is quite pompous.</a:t>
            </a:r>
          </a:p>
          <a:p>
            <a:endParaRPr lang="en-US" dirty="0"/>
          </a:p>
        </p:txBody>
      </p:sp>
    </p:spTree>
    <p:extLst>
      <p:ext uri="{BB962C8B-B14F-4D97-AF65-F5344CB8AC3E}">
        <p14:creationId xmlns:p14="http://schemas.microsoft.com/office/powerpoint/2010/main" val="1740370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6. Example</a:t>
            </a:r>
          </a:p>
        </p:txBody>
      </p:sp>
      <p:sp>
        <p:nvSpPr>
          <p:cNvPr id="3" name="Θέση περιεχομένου 2"/>
          <p:cNvSpPr>
            <a:spLocks noGrp="1"/>
          </p:cNvSpPr>
          <p:nvPr>
            <p:ph idx="1"/>
          </p:nvPr>
        </p:nvSpPr>
        <p:spPr/>
        <p:txBody>
          <a:bodyPr>
            <a:normAutofit lnSpcReduction="10000"/>
          </a:bodyPr>
          <a:lstStyle/>
          <a:p>
            <a:r>
              <a:rPr lang="en-US" b="1" dirty="0"/>
              <a:t>Example #2</a:t>
            </a:r>
            <a:r>
              <a:rPr lang="en-US" dirty="0"/>
              <a:t> on accents:</a:t>
            </a:r>
          </a:p>
          <a:p>
            <a:r>
              <a:rPr lang="en-US" b="1" dirty="0"/>
              <a:t>Observation:</a:t>
            </a:r>
            <a:r>
              <a:rPr lang="en-US" dirty="0"/>
              <a:t> “This person speaks with an accent that I’m not familiar with.”</a:t>
            </a:r>
          </a:p>
          <a:p>
            <a:r>
              <a:rPr lang="en-US" b="1" dirty="0"/>
              <a:t>Assumption: </a:t>
            </a:r>
            <a:r>
              <a:rPr lang="en-US" dirty="0"/>
              <a:t>“This person is not a native English speaker.” Not necessary true. Just because you don’t recognize the accent or you can’t understand it as well doesn’t mean that English isn’t the person’s native language — it just means that you aren’t familiar with the accent. In my experience, I find that people who are less traveled tend to think that anyone who doesn’t speak with an American accent is not a native English speaker, when there are many developed countries where English </a:t>
            </a:r>
            <a:r>
              <a:rPr lang="en-US" i="1" dirty="0"/>
              <a:t>is </a:t>
            </a:r>
            <a:r>
              <a:rPr lang="en-US" dirty="0"/>
              <a:t>their first language and the citizens are bilingual or trilingual.</a:t>
            </a:r>
          </a:p>
          <a:p>
            <a:endParaRPr lang="en-US" dirty="0"/>
          </a:p>
        </p:txBody>
      </p:sp>
    </p:spTree>
    <p:extLst>
      <p:ext uri="{BB962C8B-B14F-4D97-AF65-F5344CB8AC3E}">
        <p14:creationId xmlns:p14="http://schemas.microsoft.com/office/powerpoint/2010/main" val="25134990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6. Example</a:t>
            </a:r>
          </a:p>
        </p:txBody>
      </p:sp>
      <p:sp>
        <p:nvSpPr>
          <p:cNvPr id="3" name="Θέση περιεχομένου 2"/>
          <p:cNvSpPr>
            <a:spLocks noGrp="1"/>
          </p:cNvSpPr>
          <p:nvPr>
            <p:ph idx="1"/>
          </p:nvPr>
        </p:nvSpPr>
        <p:spPr/>
        <p:txBody>
          <a:bodyPr/>
          <a:lstStyle/>
          <a:p>
            <a:r>
              <a:rPr lang="en-US" b="1" dirty="0"/>
              <a:t>Example #3 </a:t>
            </a:r>
            <a:r>
              <a:rPr lang="en-US" dirty="0"/>
              <a:t>on someone’s behavior:</a:t>
            </a:r>
          </a:p>
          <a:p>
            <a:r>
              <a:rPr lang="en-US" b="1" dirty="0"/>
              <a:t>Observation:</a:t>
            </a:r>
            <a:r>
              <a:rPr lang="en-US" dirty="0"/>
              <a:t> “The new colleague seems to be </a:t>
            </a:r>
            <a:r>
              <a:rPr lang="en-US" dirty="0">
                <a:hlinkClick r:id="rId2"/>
              </a:rPr>
              <a:t>anxious</a:t>
            </a:r>
            <a:r>
              <a:rPr lang="en-US" dirty="0"/>
              <a:t> when around male co-workers. She keeps fidgeting and she’s not able to articulate herself well.”</a:t>
            </a:r>
          </a:p>
          <a:p>
            <a:r>
              <a:rPr lang="en-US" b="1" dirty="0"/>
              <a:t>Assumption: </a:t>
            </a:r>
            <a:r>
              <a:rPr lang="en-US" dirty="0"/>
              <a:t>“The person was brought up in an all-girls environment.” Assumption. This is not necessarily true. Anxiety around the opposite gender can happen to anyone.</a:t>
            </a:r>
          </a:p>
          <a:p>
            <a:endParaRPr lang="en-US" dirty="0"/>
          </a:p>
        </p:txBody>
      </p:sp>
    </p:spTree>
    <p:extLst>
      <p:ext uri="{BB962C8B-B14F-4D97-AF65-F5344CB8AC3E}">
        <p14:creationId xmlns:p14="http://schemas.microsoft.com/office/powerpoint/2010/main" val="2301908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Tact</a:t>
            </a:r>
            <a:endParaRPr lang="en-US" dirty="0"/>
          </a:p>
        </p:txBody>
      </p:sp>
      <p:sp>
        <p:nvSpPr>
          <p:cNvPr id="3" name="Θέση περιεχομένου 2"/>
          <p:cNvSpPr>
            <a:spLocks noGrp="1"/>
          </p:cNvSpPr>
          <p:nvPr>
            <p:ph idx="1"/>
          </p:nvPr>
        </p:nvSpPr>
        <p:spPr>
          <a:xfrm>
            <a:off x="1451579" y="2015732"/>
            <a:ext cx="3768121" cy="3450613"/>
          </a:xfrm>
        </p:spPr>
        <p:txBody>
          <a:bodyPr>
            <a:noAutofit/>
          </a:bodyPr>
          <a:lstStyle/>
          <a:p>
            <a:r>
              <a:rPr lang="en-US" sz="2400" dirty="0" smtClean="0"/>
              <a:t>reducing </a:t>
            </a:r>
            <a:r>
              <a:rPr lang="en-US" sz="2400" dirty="0"/>
              <a:t>the impact of a </a:t>
            </a:r>
            <a:r>
              <a:rPr lang="en-US" sz="2400" dirty="0">
                <a:solidFill>
                  <a:srgbClr val="FF0000"/>
                </a:solidFill>
              </a:rPr>
              <a:t>critical statement </a:t>
            </a:r>
            <a:r>
              <a:rPr lang="en-US" sz="2400" dirty="0"/>
              <a:t>in a way that respects the feelings of others. </a:t>
            </a:r>
            <a:endParaRPr lang="en-US" sz="2400" dirty="0" smtClean="0"/>
          </a:p>
          <a:p>
            <a:r>
              <a:rPr lang="en-US" sz="2400" dirty="0" smtClean="0"/>
              <a:t>Tact helps maintain </a:t>
            </a:r>
            <a:r>
              <a:rPr lang="en-US" sz="2400" dirty="0"/>
              <a:t>good relationships with others.</a:t>
            </a:r>
          </a:p>
        </p:txBody>
      </p:sp>
      <p:sp>
        <p:nvSpPr>
          <p:cNvPr id="4" name="Ορθογώνιο 3"/>
          <p:cNvSpPr/>
          <p:nvPr/>
        </p:nvSpPr>
        <p:spPr>
          <a:xfrm>
            <a:off x="6451600" y="2130336"/>
            <a:ext cx="5118100" cy="2879763"/>
          </a:xfrm>
          <a:prstGeom prst="rect">
            <a:avLst/>
          </a:prstGeom>
          <a:ln>
            <a:solidFill>
              <a:srgbClr val="FF0000"/>
            </a:solidFill>
          </a:ln>
        </p:spPr>
        <p:txBody>
          <a:bodyPr wrap="square">
            <a:spAutoFit/>
          </a:bodyPr>
          <a:lstStyle/>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a:t>Tactul</a:t>
            </a:r>
            <a:r>
              <a:rPr lang="en-US" sz="2400" dirty="0"/>
              <a:t> </a:t>
            </a:r>
            <a:r>
              <a:rPr lang="en-US" sz="2400" dirty="0" err="1"/>
              <a:t>este</a:t>
            </a:r>
            <a:r>
              <a:rPr lang="en-US" sz="2400" dirty="0"/>
              <a:t> o </a:t>
            </a:r>
            <a:r>
              <a:rPr lang="en-US" sz="2400" dirty="0" err="1"/>
              <a:t>abilitate</a:t>
            </a:r>
            <a:r>
              <a:rPr lang="en-US" sz="2400" dirty="0"/>
              <a:t> de </a:t>
            </a:r>
            <a:r>
              <a:rPr lang="en-US" sz="2400" dirty="0" err="1"/>
              <a:t>comunicare</a:t>
            </a:r>
            <a:r>
              <a:rPr lang="en-US" sz="2400" dirty="0"/>
              <a:t> care </a:t>
            </a:r>
            <a:r>
              <a:rPr lang="en-US" sz="2400" dirty="0" err="1"/>
              <a:t>implică</a:t>
            </a:r>
            <a:r>
              <a:rPr lang="en-US" sz="2400" dirty="0"/>
              <a:t> </a:t>
            </a:r>
            <a:r>
              <a:rPr lang="en-US" sz="2400" dirty="0" err="1"/>
              <a:t>reducerea</a:t>
            </a:r>
            <a:r>
              <a:rPr lang="en-US" sz="2400" dirty="0"/>
              <a:t> </a:t>
            </a:r>
            <a:r>
              <a:rPr lang="en-US" sz="2400" dirty="0" err="1"/>
              <a:t>impactului</a:t>
            </a:r>
            <a:r>
              <a:rPr lang="en-US" sz="2400" dirty="0"/>
              <a:t> </a:t>
            </a:r>
            <a:r>
              <a:rPr lang="en-US" sz="2400" dirty="0" err="1"/>
              <a:t>unei</a:t>
            </a:r>
            <a:r>
              <a:rPr lang="en-US" sz="2400" dirty="0"/>
              <a:t> </a:t>
            </a:r>
            <a:r>
              <a:rPr lang="en-US" sz="2400" dirty="0" err="1">
                <a:solidFill>
                  <a:srgbClr val="FF0000"/>
                </a:solidFill>
              </a:rPr>
              <a:t>afirmații</a:t>
            </a:r>
            <a:r>
              <a:rPr lang="en-US" sz="2400" dirty="0">
                <a:solidFill>
                  <a:srgbClr val="FF0000"/>
                </a:solidFill>
              </a:rPr>
              <a:t> </a:t>
            </a:r>
            <a:r>
              <a:rPr lang="en-US" sz="2400" dirty="0" err="1">
                <a:solidFill>
                  <a:srgbClr val="FF0000"/>
                </a:solidFill>
              </a:rPr>
              <a:t>critice</a:t>
            </a:r>
            <a:r>
              <a:rPr lang="en-US" sz="2400" dirty="0"/>
              <a:t> </a:t>
            </a:r>
            <a:r>
              <a:rPr lang="en-US" sz="2400" dirty="0" err="1"/>
              <a:t>într</a:t>
            </a:r>
            <a:r>
              <a:rPr lang="en-US" sz="2400" dirty="0"/>
              <a:t>-un mod care </a:t>
            </a:r>
            <a:r>
              <a:rPr lang="en-US" sz="2400" dirty="0" err="1"/>
              <a:t>respectă</a:t>
            </a:r>
            <a:r>
              <a:rPr lang="en-US" sz="2400" dirty="0"/>
              <a:t> </a:t>
            </a:r>
            <a:r>
              <a:rPr lang="en-US" sz="2400" dirty="0" err="1"/>
              <a:t>sentimentele</a:t>
            </a:r>
            <a:r>
              <a:rPr lang="en-US" sz="2400" dirty="0"/>
              <a:t> </a:t>
            </a:r>
            <a:r>
              <a:rPr lang="en-US" sz="2400" dirty="0" err="1"/>
              <a:t>altora</a:t>
            </a:r>
            <a:r>
              <a:rPr lang="en-US" sz="2400" dirty="0"/>
              <a:t>. </a:t>
            </a:r>
            <a:endParaRPr lang="en-US" sz="2400" dirty="0" smtClean="0"/>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smtClean="0"/>
              <a:t>Tactul</a:t>
            </a:r>
            <a:r>
              <a:rPr lang="en-US" sz="2400" dirty="0" smtClean="0"/>
              <a:t> </a:t>
            </a:r>
            <a:r>
              <a:rPr lang="en-US" sz="2400" dirty="0" err="1"/>
              <a:t>ajută</a:t>
            </a:r>
            <a:r>
              <a:rPr lang="en-US" sz="2400" dirty="0"/>
              <a:t> la </a:t>
            </a:r>
            <a:r>
              <a:rPr lang="en-US" sz="2400" dirty="0" err="1"/>
              <a:t>menținerea</a:t>
            </a:r>
            <a:r>
              <a:rPr lang="en-US" sz="2400" dirty="0"/>
              <a:t> </a:t>
            </a:r>
            <a:r>
              <a:rPr lang="en-US" sz="2400" dirty="0" err="1"/>
              <a:t>unor</a:t>
            </a:r>
            <a:r>
              <a:rPr lang="en-US" sz="2400" dirty="0"/>
              <a:t> </a:t>
            </a:r>
            <a:r>
              <a:rPr lang="en-US" sz="2400" dirty="0" err="1"/>
              <a:t>relații</a:t>
            </a:r>
            <a:r>
              <a:rPr lang="en-US" sz="2400" dirty="0"/>
              <a:t> </a:t>
            </a:r>
            <a:r>
              <a:rPr lang="en-US" sz="2400" dirty="0" err="1"/>
              <a:t>bune</a:t>
            </a:r>
            <a:r>
              <a:rPr lang="en-US" sz="2400" dirty="0"/>
              <a:t> cu </a:t>
            </a:r>
            <a:r>
              <a:rPr lang="en-US" sz="2400" dirty="0" err="1"/>
              <a:t>ceilalți</a:t>
            </a:r>
            <a:r>
              <a:rPr lang="en-US" sz="2400" dirty="0"/>
              <a:t>.</a:t>
            </a:r>
          </a:p>
        </p:txBody>
      </p:sp>
    </p:spTree>
    <p:extLst>
      <p:ext uri="{BB962C8B-B14F-4D97-AF65-F5344CB8AC3E}">
        <p14:creationId xmlns:p14="http://schemas.microsoft.com/office/powerpoint/2010/main" val="11804561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Scenario – </a:t>
            </a:r>
            <a:r>
              <a:rPr lang="en-US" dirty="0" smtClean="0"/>
              <a:t>written </a:t>
            </a:r>
            <a:endParaRPr lang="en-US" dirty="0"/>
          </a:p>
        </p:txBody>
      </p:sp>
      <p:sp>
        <p:nvSpPr>
          <p:cNvPr id="3" name="Θέση περιεχομένου 2"/>
          <p:cNvSpPr>
            <a:spLocks noGrp="1"/>
          </p:cNvSpPr>
          <p:nvPr>
            <p:ph idx="1"/>
          </p:nvPr>
        </p:nvSpPr>
        <p:spPr/>
        <p:txBody>
          <a:bodyPr/>
          <a:lstStyle/>
          <a:p>
            <a:r>
              <a:rPr lang="en-US" dirty="0" smtClean="0"/>
              <a:t>Suppose the parent didn’t come to pick up the grades of Kelly. You have to send him a written report (letter). What will be the main text of this letter?</a:t>
            </a:r>
          </a:p>
        </p:txBody>
      </p:sp>
    </p:spTree>
    <p:extLst>
      <p:ext uri="{BB962C8B-B14F-4D97-AF65-F5344CB8AC3E}">
        <p14:creationId xmlns:p14="http://schemas.microsoft.com/office/powerpoint/2010/main" val="1736716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Worksheet 3.3 - </a:t>
            </a:r>
            <a:r>
              <a:rPr lang="en-US" b="1" dirty="0" err="1" smtClean="0"/>
              <a:t>Pairwork</a:t>
            </a:r>
            <a:endParaRPr lang="en-US" dirty="0"/>
          </a:p>
        </p:txBody>
      </p:sp>
      <p:sp>
        <p:nvSpPr>
          <p:cNvPr id="3" name="Θέση περιεχομένου 2"/>
          <p:cNvSpPr>
            <a:spLocks noGrp="1"/>
          </p:cNvSpPr>
          <p:nvPr>
            <p:ph idx="1"/>
          </p:nvPr>
        </p:nvSpPr>
        <p:spPr>
          <a:xfrm>
            <a:off x="638779" y="1977632"/>
            <a:ext cx="5901721" cy="4270768"/>
          </a:xfrm>
        </p:spPr>
        <p:txBody>
          <a:bodyPr>
            <a:normAutofit fontScale="92500" lnSpcReduction="10000"/>
          </a:bodyPr>
          <a:lstStyle/>
          <a:p>
            <a:pPr marL="0" indent="0" fontAlgn="base">
              <a:buNone/>
            </a:pPr>
            <a:r>
              <a:rPr lang="en-US" dirty="0" smtClean="0"/>
              <a:t> </a:t>
            </a:r>
            <a:r>
              <a:rPr lang="en-US" dirty="0"/>
              <a:t>What are some strategies we can use to make the below sentences more tactful? Discuss the best way to rewrite them (and then rewrite them).</a:t>
            </a:r>
          </a:p>
          <a:p>
            <a:pPr fontAlgn="base"/>
            <a:r>
              <a:rPr lang="en-US" sz="2100" dirty="0"/>
              <a:t>Your perfume is too strong.</a:t>
            </a:r>
          </a:p>
          <a:p>
            <a:pPr fontAlgn="base"/>
            <a:r>
              <a:rPr lang="en-US" sz="2100" dirty="0"/>
              <a:t>Tell your kid to shut up.</a:t>
            </a:r>
          </a:p>
          <a:p>
            <a:pPr fontAlgn="base"/>
            <a:r>
              <a:rPr lang="en-US" sz="2100" dirty="0"/>
              <a:t>I don’t want to waste my time talking with you on the phone anymore. I have more important things to do.</a:t>
            </a:r>
          </a:p>
          <a:p>
            <a:pPr fontAlgn="base"/>
            <a:r>
              <a:rPr lang="en-US" sz="2100" dirty="0"/>
              <a:t>I need the report NOW.</a:t>
            </a:r>
          </a:p>
          <a:p>
            <a:pPr fontAlgn="base"/>
            <a:r>
              <a:rPr lang="en-US" sz="2100" dirty="0"/>
              <a:t>This has </a:t>
            </a:r>
            <a:r>
              <a:rPr lang="en-US" sz="2100" dirty="0" err="1"/>
              <a:t>waaaaaaaaaaaaaay</a:t>
            </a:r>
            <a:r>
              <a:rPr lang="en-US" sz="2100" dirty="0"/>
              <a:t> too much salt.</a:t>
            </a:r>
          </a:p>
          <a:p>
            <a:pPr fontAlgn="base"/>
            <a:r>
              <a:rPr lang="en-US" sz="2100" dirty="0"/>
              <a:t>I don’t want to go out for lunch with you.</a:t>
            </a:r>
          </a:p>
          <a:p>
            <a:endParaRPr lang="en-US" dirty="0"/>
          </a:p>
        </p:txBody>
      </p:sp>
      <p:sp>
        <p:nvSpPr>
          <p:cNvPr id="4" name="TextBox 3"/>
          <p:cNvSpPr txBox="1"/>
          <p:nvPr/>
        </p:nvSpPr>
        <p:spPr>
          <a:xfrm>
            <a:off x="6729322" y="1587226"/>
            <a:ext cx="4991100" cy="5632311"/>
          </a:xfrm>
          <a:prstGeom prst="rect">
            <a:avLst/>
          </a:prstGeom>
          <a:noFill/>
          <a:ln>
            <a:solidFill>
              <a:srgbClr val="00B050"/>
            </a:solidFill>
          </a:ln>
        </p:spPr>
        <p:txBody>
          <a:bodyPr wrap="square" rtlCol="0">
            <a:spAutoFit/>
          </a:bodyPr>
          <a:lstStyle/>
          <a:p>
            <a:r>
              <a:rPr lang="en-US" dirty="0" smtClean="0"/>
              <a:t>REWRITE with me:</a:t>
            </a:r>
          </a:p>
          <a:p>
            <a:r>
              <a:rPr lang="en-US" dirty="0" smtClean="0"/>
              <a:t>There are to many guys in the room and there is a strong feeling of a perfume.</a:t>
            </a:r>
          </a:p>
          <a:p>
            <a:r>
              <a:rPr lang="en-US" dirty="0" smtClean="0"/>
              <a:t>Oh </a:t>
            </a:r>
            <a:r>
              <a:rPr lang="en-US" dirty="0" err="1" smtClean="0"/>
              <a:t>Tasos</a:t>
            </a:r>
            <a:r>
              <a:rPr lang="en-US" dirty="0" smtClean="0"/>
              <a:t>, I think that you overdid it with the perfume today!</a:t>
            </a:r>
          </a:p>
          <a:p>
            <a:r>
              <a:rPr lang="en-US" dirty="0" smtClean="0"/>
              <a:t>Your choice of perfume is great, it has a great scent but I am afraid that it is a little bit strong today.</a:t>
            </a:r>
          </a:p>
          <a:p>
            <a:endParaRPr lang="en-US" dirty="0" smtClean="0"/>
          </a:p>
          <a:p>
            <a:endParaRPr lang="en-US" dirty="0"/>
          </a:p>
          <a:p>
            <a:r>
              <a:rPr lang="en-US" dirty="0"/>
              <a:t>Nu </a:t>
            </a:r>
            <a:r>
              <a:rPr lang="en-US" dirty="0" err="1"/>
              <a:t>mai</a:t>
            </a:r>
            <a:r>
              <a:rPr lang="en-US" dirty="0"/>
              <a:t> </a:t>
            </a:r>
            <a:r>
              <a:rPr lang="en-US" dirty="0" err="1"/>
              <a:t>vreau</a:t>
            </a:r>
            <a:r>
              <a:rPr lang="en-US" dirty="0"/>
              <a:t> </a:t>
            </a:r>
            <a:r>
              <a:rPr lang="en-US" dirty="0" err="1"/>
              <a:t>să</a:t>
            </a:r>
            <a:r>
              <a:rPr lang="en-US" dirty="0"/>
              <a:t>-mi </a:t>
            </a:r>
            <a:r>
              <a:rPr lang="en-US" dirty="0" err="1"/>
              <a:t>pierd</a:t>
            </a:r>
            <a:r>
              <a:rPr lang="en-US" dirty="0"/>
              <a:t> </a:t>
            </a:r>
            <a:r>
              <a:rPr lang="en-US" dirty="0" err="1"/>
              <a:t>timpul</a:t>
            </a:r>
            <a:r>
              <a:rPr lang="en-US" dirty="0"/>
              <a:t> </a:t>
            </a:r>
            <a:r>
              <a:rPr lang="en-US" dirty="0" err="1"/>
              <a:t>vorbind</a:t>
            </a:r>
            <a:r>
              <a:rPr lang="en-US" dirty="0"/>
              <a:t> cu tine la </a:t>
            </a:r>
            <a:r>
              <a:rPr lang="en-US" dirty="0" err="1"/>
              <a:t>telefon</a:t>
            </a:r>
            <a:r>
              <a:rPr lang="en-US" dirty="0"/>
              <a:t>. Am </a:t>
            </a:r>
            <a:r>
              <a:rPr lang="en-US" dirty="0" err="1"/>
              <a:t>lucruri</a:t>
            </a:r>
            <a:r>
              <a:rPr lang="en-US" dirty="0"/>
              <a:t> </a:t>
            </a:r>
            <a:r>
              <a:rPr lang="en-US" dirty="0" err="1"/>
              <a:t>mai</a:t>
            </a:r>
            <a:r>
              <a:rPr lang="en-US" dirty="0"/>
              <a:t> </a:t>
            </a:r>
            <a:r>
              <a:rPr lang="en-US" dirty="0" err="1"/>
              <a:t>importante</a:t>
            </a:r>
            <a:r>
              <a:rPr lang="en-US" dirty="0"/>
              <a:t> de </a:t>
            </a:r>
            <a:r>
              <a:rPr lang="en-US" dirty="0" err="1"/>
              <a:t>făcut</a:t>
            </a:r>
            <a:r>
              <a:rPr lang="en-US" dirty="0" smtClean="0"/>
              <a:t>.</a:t>
            </a:r>
          </a:p>
          <a:p>
            <a:endParaRPr lang="en-US" dirty="0"/>
          </a:p>
          <a:p>
            <a:r>
              <a:rPr lang="en-US" dirty="0" smtClean="0"/>
              <a:t>Oh look at the time, I really need to proceed with my other obligations. Would you mind if we reschedule our phone call.  think we could have a nice chat another day…</a:t>
            </a:r>
            <a:endParaRPr lang="en-US" dirty="0"/>
          </a:p>
          <a:p>
            <a:endParaRPr lang="en-US" dirty="0" smtClean="0"/>
          </a:p>
          <a:p>
            <a:endParaRPr lang="en-US" dirty="0"/>
          </a:p>
          <a:p>
            <a:endParaRPr lang="en-US" dirty="0" smtClean="0"/>
          </a:p>
          <a:p>
            <a:endParaRPr lang="en-US" dirty="0"/>
          </a:p>
        </p:txBody>
      </p:sp>
      <p:sp>
        <p:nvSpPr>
          <p:cNvPr id="5" name="Δεξί άγκιστρο 4"/>
          <p:cNvSpPr/>
          <p:nvPr/>
        </p:nvSpPr>
        <p:spPr>
          <a:xfrm>
            <a:off x="6134100" y="3002865"/>
            <a:ext cx="495300" cy="280103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86106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p:cNvSpPr>
            <a:spLocks noGrp="1"/>
          </p:cNvSpPr>
          <p:nvPr>
            <p:ph type="title"/>
          </p:nvPr>
        </p:nvSpPr>
        <p:spPr/>
        <p:txBody>
          <a:bodyPr>
            <a:normAutofit/>
          </a:bodyPr>
          <a:lstStyle/>
          <a:p>
            <a:r>
              <a:rPr lang="en-US" b="1" dirty="0"/>
              <a:t>How to Give Constructive Criticism in 6 </a:t>
            </a:r>
            <a:r>
              <a:rPr lang="en-US" b="1" dirty="0" smtClean="0"/>
              <a:t>Steps</a:t>
            </a:r>
            <a:endParaRPr lang="en-US" dirty="0"/>
          </a:p>
        </p:txBody>
      </p:sp>
      <p:sp>
        <p:nvSpPr>
          <p:cNvPr id="5" name="Θέση κειμένου 4"/>
          <p:cNvSpPr>
            <a:spLocks noGrp="1"/>
          </p:cNvSpPr>
          <p:nvPr>
            <p:ph type="body" idx="1"/>
          </p:nvPr>
        </p:nvSpPr>
        <p:spPr/>
        <p:txBody>
          <a:bodyPr/>
          <a:lstStyle/>
          <a:p>
            <a:endParaRPr lang="en-US"/>
          </a:p>
        </p:txBody>
      </p:sp>
    </p:spTree>
    <p:extLst>
      <p:ext uri="{BB962C8B-B14F-4D97-AF65-F5344CB8AC3E}">
        <p14:creationId xmlns:p14="http://schemas.microsoft.com/office/powerpoint/2010/main" val="1505033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7831" y="356025"/>
            <a:ext cx="6007469" cy="2456442"/>
          </a:xfrm>
        </p:spPr>
        <p:txBody>
          <a:bodyPr>
            <a:normAutofit/>
          </a:bodyPr>
          <a:lstStyle/>
          <a:p>
            <a:r>
              <a:rPr lang="en-US" b="1" dirty="0"/>
              <a:t>1. Feedback </a:t>
            </a:r>
            <a:r>
              <a:rPr lang="en-US" b="1" dirty="0" smtClean="0"/>
              <a:t>Sandwich</a:t>
            </a:r>
            <a:br>
              <a:rPr lang="en-US" b="1" dirty="0" smtClean="0"/>
            </a:br>
            <a:endParaRPr lang="en-US" dirty="0"/>
          </a:p>
        </p:txBody>
      </p:sp>
      <p:sp>
        <p:nvSpPr>
          <p:cNvPr id="3" name="Θέση περιεχομένου 2"/>
          <p:cNvSpPr>
            <a:spLocks noGrp="1"/>
          </p:cNvSpPr>
          <p:nvPr>
            <p:ph idx="1"/>
          </p:nvPr>
        </p:nvSpPr>
        <p:spPr>
          <a:xfrm>
            <a:off x="508001" y="828586"/>
            <a:ext cx="5473699" cy="5248622"/>
          </a:xfrm>
        </p:spPr>
        <p:txBody>
          <a:bodyPr>
            <a:normAutofit/>
          </a:bodyPr>
          <a:lstStyle/>
          <a:p>
            <a:pPr marL="0" indent="0">
              <a:buNone/>
            </a:pPr>
            <a:r>
              <a:rPr lang="en-US" sz="2400" b="1" dirty="0" smtClean="0"/>
              <a:t/>
            </a:r>
            <a:br>
              <a:rPr lang="en-US" sz="2400" b="1" dirty="0" smtClean="0"/>
            </a:br>
            <a:r>
              <a:rPr lang="en-US" sz="2400" b="1" dirty="0" smtClean="0"/>
              <a:t>Positive-Improvement-Positive</a:t>
            </a:r>
          </a:p>
          <a:p>
            <a:r>
              <a:rPr lang="en-US" sz="2400" dirty="0" smtClean="0"/>
              <a:t>Start = focusing </a:t>
            </a:r>
            <a:r>
              <a:rPr lang="en-US" sz="2400" dirty="0"/>
              <a:t>on the </a:t>
            </a:r>
            <a:r>
              <a:rPr lang="en-US" sz="2400" dirty="0" smtClean="0"/>
              <a:t>strengths</a:t>
            </a:r>
          </a:p>
          <a:p>
            <a:pPr lvl="1"/>
            <a:r>
              <a:rPr lang="en-US" sz="2000" dirty="0" smtClean="0"/>
              <a:t>what </a:t>
            </a:r>
            <a:r>
              <a:rPr lang="en-US" sz="2000" dirty="0"/>
              <a:t>you like about the item in question.</a:t>
            </a:r>
          </a:p>
          <a:p>
            <a:r>
              <a:rPr lang="en-US" sz="2400" dirty="0" smtClean="0"/>
              <a:t>Provide </a:t>
            </a:r>
            <a:r>
              <a:rPr lang="en-US" sz="2400" dirty="0"/>
              <a:t>the criticism </a:t>
            </a:r>
            <a:endParaRPr lang="en-US" sz="2400" dirty="0" smtClean="0"/>
          </a:p>
          <a:p>
            <a:pPr lvl="1"/>
            <a:r>
              <a:rPr lang="en-US" sz="2000" dirty="0" smtClean="0"/>
              <a:t>the </a:t>
            </a:r>
            <a:r>
              <a:rPr lang="en-US" sz="2000" dirty="0"/>
              <a:t>areas of improvement.</a:t>
            </a:r>
          </a:p>
          <a:p>
            <a:r>
              <a:rPr lang="en-US" sz="2400" dirty="0" smtClean="0"/>
              <a:t>Last</a:t>
            </a:r>
          </a:p>
          <a:p>
            <a:pPr lvl="1"/>
            <a:r>
              <a:rPr lang="en-US" sz="2000" dirty="0" smtClean="0"/>
              <a:t>(</a:t>
            </a:r>
            <a:r>
              <a:rPr lang="en-US" sz="2000" dirty="0"/>
              <a:t>a) a reiteration of the positive comments you gave at the start </a:t>
            </a:r>
            <a:endParaRPr lang="en-US" sz="2000" dirty="0" smtClean="0"/>
          </a:p>
          <a:p>
            <a:pPr lvl="1"/>
            <a:r>
              <a:rPr lang="en-US" sz="2000" dirty="0" smtClean="0"/>
              <a:t> </a:t>
            </a:r>
            <a:r>
              <a:rPr lang="en-US" sz="2000" dirty="0"/>
              <a:t>(b) the positive results that can be expected if the criticism is acted upon</a:t>
            </a:r>
            <a:r>
              <a:rPr lang="en-US" sz="2000" dirty="0" smtClean="0"/>
              <a:t>.</a:t>
            </a:r>
            <a:endParaRPr lang="en-US" sz="2000" dirty="0"/>
          </a:p>
        </p:txBody>
      </p:sp>
      <p:sp>
        <p:nvSpPr>
          <p:cNvPr id="4" name="Ορθογώνιο 3"/>
          <p:cNvSpPr/>
          <p:nvPr/>
        </p:nvSpPr>
        <p:spPr>
          <a:xfrm>
            <a:off x="6096000" y="1286639"/>
            <a:ext cx="5880100" cy="4648452"/>
          </a:xfrm>
          <a:prstGeom prst="rect">
            <a:avLst/>
          </a:prstGeom>
          <a:ln>
            <a:solidFill>
              <a:srgbClr val="FF0000"/>
            </a:solidFill>
          </a:ln>
        </p:spPr>
        <p:txBody>
          <a:bodyPr wrap="square">
            <a:spAutoFit/>
          </a:bodyPr>
          <a:lstStyle/>
          <a:p>
            <a:r>
              <a:rPr lang="en-US" sz="2400" b="1" dirty="0" err="1"/>
              <a:t>Pozitiv-Îmbunătățire-Pozitiv</a:t>
            </a:r>
            <a:endParaRPr lang="en-US" sz="2400" b="1" dirty="0"/>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a:t>Start = </a:t>
            </a:r>
            <a:r>
              <a:rPr lang="en-US" sz="2400" dirty="0" err="1"/>
              <a:t>concentrarea</a:t>
            </a:r>
            <a:r>
              <a:rPr lang="en-US" sz="2400" dirty="0"/>
              <a:t> </a:t>
            </a:r>
            <a:r>
              <a:rPr lang="en-US" sz="2400" dirty="0" err="1"/>
              <a:t>asupra</a:t>
            </a:r>
            <a:r>
              <a:rPr lang="en-US" sz="2400" dirty="0"/>
              <a:t> </a:t>
            </a:r>
            <a:r>
              <a:rPr lang="en-US" sz="2400" dirty="0" err="1"/>
              <a:t>punctelor</a:t>
            </a:r>
            <a:r>
              <a:rPr lang="en-US" sz="2400" dirty="0"/>
              <a:t> forte</a:t>
            </a:r>
          </a:p>
          <a:p>
            <a:pPr marL="685800" lvl="1" indent="-228600" defTabSz="914400">
              <a:lnSpc>
                <a:spcPct val="120000"/>
              </a:lnSpc>
              <a:spcBef>
                <a:spcPts val="500"/>
              </a:spcBef>
              <a:buClr>
                <a:schemeClr val="accent1"/>
              </a:buClr>
              <a:buSzPct val="100000"/>
              <a:buFont typeface="Arial" panose="020B0604020202020204" pitchFamily="34" charset="0"/>
              <a:buChar char="•"/>
            </a:pPr>
            <a:r>
              <a:rPr lang="en-US" dirty="0"/>
              <a:t> </a:t>
            </a:r>
            <a:r>
              <a:rPr lang="en-US" sz="2000" dirty="0" err="1" smtClean="0"/>
              <a:t>ce</a:t>
            </a:r>
            <a:r>
              <a:rPr lang="en-US" sz="2000" dirty="0" smtClean="0"/>
              <a:t> </a:t>
            </a:r>
            <a:r>
              <a:rPr lang="en-US" sz="2000" dirty="0" err="1"/>
              <a:t>vă</a:t>
            </a:r>
            <a:r>
              <a:rPr lang="en-US" sz="2000" dirty="0"/>
              <a:t> place la </a:t>
            </a:r>
            <a:r>
              <a:rPr lang="en-US" sz="2000" dirty="0" err="1"/>
              <a:t>articolul</a:t>
            </a:r>
            <a:r>
              <a:rPr lang="en-US" sz="2000" dirty="0"/>
              <a:t> </a:t>
            </a:r>
            <a:r>
              <a:rPr lang="en-US" sz="2000" dirty="0" err="1"/>
              <a:t>în</a:t>
            </a:r>
            <a:r>
              <a:rPr lang="en-US" sz="2000" dirty="0"/>
              <a:t> </a:t>
            </a:r>
            <a:r>
              <a:rPr lang="en-US" sz="2000" dirty="0" err="1"/>
              <a:t>cauză</a:t>
            </a:r>
            <a:r>
              <a:rPr lang="en-US" sz="2000" dirty="0"/>
              <a:t>.</a:t>
            </a:r>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a:t>Oferiți</a:t>
            </a:r>
            <a:r>
              <a:rPr lang="en-US" sz="2400" dirty="0"/>
              <a:t> </a:t>
            </a:r>
            <a:r>
              <a:rPr lang="en-US" sz="2400" dirty="0" err="1"/>
              <a:t>critici</a:t>
            </a:r>
            <a:endParaRPr lang="en-US" sz="2400" dirty="0"/>
          </a:p>
          <a:p>
            <a:pPr marL="685800" lvl="1" indent="-228600" defTabSz="914400">
              <a:lnSpc>
                <a:spcPct val="120000"/>
              </a:lnSpc>
              <a:spcBef>
                <a:spcPts val="500"/>
              </a:spcBef>
              <a:buClr>
                <a:schemeClr val="accent1"/>
              </a:buClr>
              <a:buSzPct val="100000"/>
              <a:buFont typeface="Arial" panose="020B0604020202020204" pitchFamily="34" charset="0"/>
              <a:buChar char="•"/>
            </a:pPr>
            <a:r>
              <a:rPr lang="en-US" sz="2000" dirty="0" err="1" smtClean="0"/>
              <a:t>Domeniile</a:t>
            </a:r>
            <a:r>
              <a:rPr lang="en-US" sz="2000" dirty="0" smtClean="0"/>
              <a:t> </a:t>
            </a:r>
            <a:r>
              <a:rPr lang="en-US" sz="2000" dirty="0"/>
              <a:t>de </a:t>
            </a:r>
            <a:r>
              <a:rPr lang="en-US" sz="2000" dirty="0" err="1"/>
              <a:t>îmbunătățire</a:t>
            </a:r>
            <a:r>
              <a:rPr lang="en-US" sz="2000" dirty="0"/>
              <a:t>.</a:t>
            </a:r>
          </a:p>
          <a:p>
            <a:pPr marL="228600" indent="-228600" defTabSz="914400">
              <a:lnSpc>
                <a:spcPct val="120000"/>
              </a:lnSpc>
              <a:spcBef>
                <a:spcPts val="1000"/>
              </a:spcBef>
              <a:buClr>
                <a:schemeClr val="accent1"/>
              </a:buClr>
              <a:buSzPct val="100000"/>
              <a:buFont typeface="Arial" panose="020B0604020202020204" pitchFamily="34" charset="0"/>
              <a:buChar char="•"/>
            </a:pPr>
            <a:r>
              <a:rPr lang="en-US" sz="2400" dirty="0" err="1"/>
              <a:t>Ultimul</a:t>
            </a:r>
            <a:endParaRPr lang="en-US" sz="2400" dirty="0"/>
          </a:p>
          <a:p>
            <a:pPr marL="685800" lvl="1" indent="-228600" defTabSz="914400">
              <a:lnSpc>
                <a:spcPct val="120000"/>
              </a:lnSpc>
              <a:spcBef>
                <a:spcPts val="500"/>
              </a:spcBef>
              <a:buClr>
                <a:schemeClr val="accent1"/>
              </a:buClr>
              <a:buSzPct val="100000"/>
              <a:buFont typeface="Arial" panose="020B0604020202020204" pitchFamily="34" charset="0"/>
              <a:buChar char="•"/>
            </a:pPr>
            <a:r>
              <a:rPr lang="en-US" sz="2000" dirty="0"/>
              <a:t>(a) o </a:t>
            </a:r>
            <a:r>
              <a:rPr lang="en-US" sz="2000" dirty="0" err="1"/>
              <a:t>reiterare</a:t>
            </a:r>
            <a:r>
              <a:rPr lang="en-US" sz="2000" dirty="0"/>
              <a:t> a </a:t>
            </a:r>
            <a:r>
              <a:rPr lang="en-US" sz="2000" dirty="0" err="1"/>
              <a:t>comentariilor</a:t>
            </a:r>
            <a:r>
              <a:rPr lang="en-US" sz="2000" dirty="0"/>
              <a:t> </a:t>
            </a:r>
            <a:r>
              <a:rPr lang="en-US" sz="2000" dirty="0" err="1"/>
              <a:t>pozitive</a:t>
            </a:r>
            <a:r>
              <a:rPr lang="en-US" sz="2000" dirty="0"/>
              <a:t> </a:t>
            </a:r>
            <a:r>
              <a:rPr lang="en-US" sz="2000" dirty="0" err="1"/>
              <a:t>pe</a:t>
            </a:r>
            <a:r>
              <a:rPr lang="en-US" sz="2000" dirty="0"/>
              <a:t> care le-</a:t>
            </a:r>
            <a:r>
              <a:rPr lang="en-US" sz="2000" dirty="0" err="1"/>
              <a:t>ați</a:t>
            </a:r>
            <a:r>
              <a:rPr lang="en-US" sz="2000" dirty="0"/>
              <a:t> </a:t>
            </a:r>
            <a:r>
              <a:rPr lang="en-US" sz="2000" dirty="0" err="1"/>
              <a:t>dat</a:t>
            </a:r>
            <a:r>
              <a:rPr lang="en-US" sz="2000" dirty="0"/>
              <a:t> la </a:t>
            </a:r>
            <a:r>
              <a:rPr lang="en-US" sz="2000" dirty="0" err="1"/>
              <a:t>început</a:t>
            </a:r>
            <a:endParaRPr lang="en-US" sz="2000" dirty="0"/>
          </a:p>
          <a:p>
            <a:pPr marL="685800" lvl="1" indent="-228600" defTabSz="914400">
              <a:lnSpc>
                <a:spcPct val="120000"/>
              </a:lnSpc>
              <a:spcBef>
                <a:spcPts val="500"/>
              </a:spcBef>
              <a:buClr>
                <a:schemeClr val="accent1"/>
              </a:buClr>
              <a:buSzPct val="100000"/>
              <a:buFont typeface="Arial" panose="020B0604020202020204" pitchFamily="34" charset="0"/>
              <a:buChar char="•"/>
            </a:pPr>
            <a:r>
              <a:rPr lang="en-US" sz="2000" dirty="0"/>
              <a:t> (b) </a:t>
            </a:r>
            <a:r>
              <a:rPr lang="en-US" sz="2000" dirty="0" err="1"/>
              <a:t>rezultatele</a:t>
            </a:r>
            <a:r>
              <a:rPr lang="en-US" sz="2000" dirty="0"/>
              <a:t> </a:t>
            </a:r>
            <a:r>
              <a:rPr lang="en-US" sz="2000" dirty="0" err="1"/>
              <a:t>pozitive</a:t>
            </a:r>
            <a:r>
              <a:rPr lang="en-US" sz="2000" dirty="0"/>
              <a:t> care pot fi </a:t>
            </a:r>
            <a:r>
              <a:rPr lang="en-US" sz="2000" dirty="0" err="1"/>
              <a:t>așteptate</a:t>
            </a:r>
            <a:r>
              <a:rPr lang="en-US" sz="2000" dirty="0"/>
              <a:t> </a:t>
            </a:r>
            <a:r>
              <a:rPr lang="en-US" sz="2000" dirty="0" err="1"/>
              <a:t>dacă</a:t>
            </a:r>
            <a:r>
              <a:rPr lang="en-US" sz="2000" dirty="0"/>
              <a:t> se </a:t>
            </a:r>
            <a:r>
              <a:rPr lang="en-US" sz="2000" dirty="0" err="1"/>
              <a:t>acționează</a:t>
            </a:r>
            <a:r>
              <a:rPr lang="en-US" sz="2000" dirty="0"/>
              <a:t> </a:t>
            </a:r>
            <a:r>
              <a:rPr lang="en-US" sz="2000" dirty="0" err="1"/>
              <a:t>asupra</a:t>
            </a:r>
            <a:r>
              <a:rPr lang="en-US" sz="2000" dirty="0"/>
              <a:t> </a:t>
            </a:r>
            <a:r>
              <a:rPr lang="en-US" sz="2000" dirty="0" err="1"/>
              <a:t>criticilor</a:t>
            </a:r>
            <a:r>
              <a:rPr lang="en-US" sz="2000" dirty="0"/>
              <a:t>.</a:t>
            </a:r>
          </a:p>
        </p:txBody>
      </p:sp>
    </p:spTree>
    <p:extLst>
      <p:ext uri="{BB962C8B-B14F-4D97-AF65-F5344CB8AC3E}">
        <p14:creationId xmlns:p14="http://schemas.microsoft.com/office/powerpoint/2010/main" val="392665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ssolve">
                                      <p:cBhvr>
                                        <p:cTn id="14" dur="500"/>
                                        <p:tgtEl>
                                          <p:spTgt spid="3">
                                            <p:txEl>
                                              <p:pRg st="1" end="1"/>
                                            </p:txEl>
                                          </p:spTgt>
                                        </p:tgtEl>
                                      </p:cBhvr>
                                    </p:animEffect>
                                  </p:childTnLst>
                                </p:cTn>
                              </p:par>
                              <p:par>
                                <p:cTn id="15" presetID="1"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par>
                                <p:cTn id="19" presetID="9"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ssolv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ssolve">
                                      <p:cBhvr>
                                        <p:cTn id="26" dur="500"/>
                                        <p:tgtEl>
                                          <p:spTgt spid="3">
                                            <p:txEl>
                                              <p:pRg st="3" end="3"/>
                                            </p:txEl>
                                          </p:spTgt>
                                        </p:tgtEl>
                                      </p:cBhvr>
                                    </p:animEffect>
                                  </p:childTnLst>
                                </p:cTn>
                              </p:par>
                              <p:par>
                                <p:cTn id="27" presetID="1"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childTnLst>
                                </p:cTn>
                              </p:par>
                              <p:par>
                                <p:cTn id="31" presetID="9"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ssolv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dissolve">
                                      <p:cBhvr>
                                        <p:cTn id="38" dur="500"/>
                                        <p:tgtEl>
                                          <p:spTgt spid="3">
                                            <p:txEl>
                                              <p:pRg st="5" end="5"/>
                                            </p:txEl>
                                          </p:spTgt>
                                        </p:tgtEl>
                                      </p:cBhvr>
                                    </p:animEffect>
                                  </p:childTnLst>
                                </p:cTn>
                              </p:par>
                              <p:par>
                                <p:cTn id="39" presetID="1" presetClass="entr" presetSubtype="0" fill="hold"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childTnLst>
                                </p:cTn>
                              </p:par>
                              <p:par>
                                <p:cTn id="43" presetID="9"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dissolve">
                                      <p:cBhvr>
                                        <p:cTn id="45" dur="500"/>
                                        <p:tgtEl>
                                          <p:spTgt spid="3">
                                            <p:txEl>
                                              <p:pRg st="6" end="6"/>
                                            </p:txEl>
                                          </p:spTgt>
                                        </p:tgtEl>
                                      </p:cBhvr>
                                    </p:animEffect>
                                  </p:childTnLst>
                                </p:cTn>
                              </p:par>
                              <p:par>
                                <p:cTn id="46" presetID="1" presetClass="entr" presetSubtype="0" fill="hold" nodeType="withEffect">
                                  <p:stCondLst>
                                    <p:cond delay="0"/>
                                  </p:stCondLst>
                                  <p:childTnLst>
                                    <p:set>
                                      <p:cBhvr>
                                        <p:cTn id="47" dur="1" fill="hold">
                                          <p:stCondLst>
                                            <p:cond delay="0"/>
                                          </p:stCondLst>
                                        </p:cTn>
                                        <p:tgtEl>
                                          <p:spTgt spid="4">
                                            <p:txEl>
                                              <p:pRg st="7" end="7"/>
                                            </p:txEl>
                                          </p:spTgt>
                                        </p:tgtEl>
                                        <p:attrNameLst>
                                          <p:attrName>style.visibility</p:attrName>
                                        </p:attrNameLst>
                                      </p:cBhvr>
                                      <p:to>
                                        <p:strVal val="visible"/>
                                      </p:to>
                                    </p:set>
                                  </p:childTnLst>
                                </p:cTn>
                              </p:par>
                              <p:par>
                                <p:cTn id="48" presetID="9" presetClass="entr" presetSubtype="0" fill="hold" grpId="0"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dissolve">
                                      <p:cBhvr>
                                        <p:cTn id="5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1. Example Positive</a:t>
            </a:r>
            <a:endParaRPr lang="en-US" dirty="0"/>
          </a:p>
        </p:txBody>
      </p:sp>
      <p:sp>
        <p:nvSpPr>
          <p:cNvPr id="3" name="Θέση περιεχομένου 2"/>
          <p:cNvSpPr>
            <a:spLocks noGrp="1"/>
          </p:cNvSpPr>
          <p:nvPr>
            <p:ph idx="1"/>
          </p:nvPr>
        </p:nvSpPr>
        <p:spPr>
          <a:xfrm>
            <a:off x="1451579" y="2015732"/>
            <a:ext cx="4530121" cy="3450613"/>
          </a:xfrm>
        </p:spPr>
        <p:txBody>
          <a:bodyPr/>
          <a:lstStyle/>
          <a:p>
            <a:r>
              <a:rPr lang="en-US" dirty="0"/>
              <a:t>“</a:t>
            </a:r>
            <a:r>
              <a:rPr lang="en-US" b="1" dirty="0"/>
              <a:t>Great</a:t>
            </a:r>
            <a:r>
              <a:rPr lang="en-US" dirty="0"/>
              <a:t> website! I </a:t>
            </a:r>
            <a:r>
              <a:rPr lang="en-US" b="1" dirty="0"/>
              <a:t>love</a:t>
            </a:r>
            <a:r>
              <a:rPr lang="en-US" dirty="0"/>
              <a:t> the overall layout and how </a:t>
            </a:r>
            <a:r>
              <a:rPr lang="en-US" b="1" dirty="0"/>
              <a:t>user-friendly</a:t>
            </a:r>
            <a:r>
              <a:rPr lang="en-US" dirty="0"/>
              <a:t> it is. The overall design is </a:t>
            </a:r>
            <a:r>
              <a:rPr lang="en-US" b="1" dirty="0"/>
              <a:t>nice</a:t>
            </a:r>
            <a:r>
              <a:rPr lang="en-US" dirty="0"/>
              <a:t> and </a:t>
            </a:r>
            <a:r>
              <a:rPr lang="en-US" b="1" dirty="0"/>
              <a:t>pleasing</a:t>
            </a:r>
            <a:r>
              <a:rPr lang="en-US" dirty="0"/>
              <a:t> to the eye, and consistent with your brand. The menu </a:t>
            </a:r>
            <a:r>
              <a:rPr lang="en-US" b="1" dirty="0"/>
              <a:t>is very </a:t>
            </a:r>
            <a:r>
              <a:rPr lang="en-US" dirty="0"/>
              <a:t>accessible and makes it </a:t>
            </a:r>
            <a:r>
              <a:rPr lang="en-US" b="1" dirty="0"/>
              <a:t>easy</a:t>
            </a:r>
            <a:r>
              <a:rPr lang="en-US" dirty="0"/>
              <a:t> to access your site sections. I found the intro video </a:t>
            </a:r>
            <a:r>
              <a:rPr lang="en-US" b="1" dirty="0"/>
              <a:t>helpful</a:t>
            </a:r>
            <a:r>
              <a:rPr lang="en-US" dirty="0"/>
              <a:t> in giving me an overview of what you do.”</a:t>
            </a:r>
          </a:p>
          <a:p>
            <a:endParaRPr lang="en-US" dirty="0"/>
          </a:p>
        </p:txBody>
      </p:sp>
      <p:sp>
        <p:nvSpPr>
          <p:cNvPr id="4" name="Ορθογώνιο 3"/>
          <p:cNvSpPr/>
          <p:nvPr/>
        </p:nvSpPr>
        <p:spPr>
          <a:xfrm>
            <a:off x="6731000" y="2015732"/>
            <a:ext cx="4927600" cy="3046988"/>
          </a:xfrm>
          <a:prstGeom prst="rect">
            <a:avLst/>
          </a:prstGeom>
          <a:ln>
            <a:solidFill>
              <a:srgbClr val="FF0000"/>
            </a:solidFill>
          </a:ln>
        </p:spPr>
        <p:txBody>
          <a:bodyPr wrap="square">
            <a:spAutoFit/>
          </a:bodyPr>
          <a:lstStyle/>
          <a:p>
            <a:pPr marL="228600" indent="-228600" defTabSz="914400">
              <a:lnSpc>
                <a:spcPct val="120000"/>
              </a:lnSpc>
              <a:spcBef>
                <a:spcPts val="1000"/>
              </a:spcBef>
              <a:buClr>
                <a:schemeClr val="accent1"/>
              </a:buClr>
              <a:buSzPct val="100000"/>
              <a:buFont typeface="Arial" panose="020B0604020202020204" pitchFamily="34" charset="0"/>
              <a:buChar char="•"/>
            </a:pPr>
            <a:r>
              <a:rPr lang="en-US" dirty="0" smtClean="0"/>
              <a:t>„</a:t>
            </a:r>
            <a:r>
              <a:rPr lang="en-US" sz="2000" dirty="0"/>
              <a:t>Site </a:t>
            </a:r>
            <a:r>
              <a:rPr lang="en-US" sz="2000" b="1" dirty="0" err="1"/>
              <a:t>grozav</a:t>
            </a:r>
            <a:r>
              <a:rPr lang="en-US" sz="2000" dirty="0"/>
              <a:t>! </a:t>
            </a:r>
            <a:r>
              <a:rPr lang="en-US" sz="2000" b="1" dirty="0" err="1"/>
              <a:t>Îmi</a:t>
            </a:r>
            <a:r>
              <a:rPr lang="en-US" sz="2000" b="1" dirty="0"/>
              <a:t> place </a:t>
            </a:r>
            <a:r>
              <a:rPr lang="en-US" sz="2000" dirty="0" err="1"/>
              <a:t>aspectul</a:t>
            </a:r>
            <a:r>
              <a:rPr lang="en-US" sz="2000" dirty="0"/>
              <a:t> general </a:t>
            </a:r>
            <a:r>
              <a:rPr lang="en-US" sz="2000" dirty="0" err="1"/>
              <a:t>și</a:t>
            </a:r>
            <a:r>
              <a:rPr lang="en-US" sz="2000" dirty="0"/>
              <a:t> </a:t>
            </a:r>
            <a:r>
              <a:rPr lang="en-US" sz="2000" dirty="0" err="1"/>
              <a:t>cât</a:t>
            </a:r>
            <a:r>
              <a:rPr lang="en-US" sz="2000" dirty="0"/>
              <a:t> de </a:t>
            </a:r>
            <a:r>
              <a:rPr lang="en-US" sz="2000" b="1" dirty="0" err="1"/>
              <a:t>ușor</a:t>
            </a:r>
            <a:r>
              <a:rPr lang="en-US" sz="2000" b="1" dirty="0"/>
              <a:t> de </a:t>
            </a:r>
            <a:r>
              <a:rPr lang="en-US" sz="2000" b="1" dirty="0" err="1"/>
              <a:t>utilizat</a:t>
            </a:r>
            <a:r>
              <a:rPr lang="en-US" sz="2000" b="1" dirty="0"/>
              <a:t> </a:t>
            </a:r>
            <a:r>
              <a:rPr lang="en-US" sz="2000" dirty="0" err="1"/>
              <a:t>este</a:t>
            </a:r>
            <a:r>
              <a:rPr lang="en-US" sz="2000" dirty="0"/>
              <a:t>. </a:t>
            </a:r>
            <a:r>
              <a:rPr lang="en-US" sz="2000" dirty="0" err="1"/>
              <a:t>Designul</a:t>
            </a:r>
            <a:r>
              <a:rPr lang="en-US" sz="2000" dirty="0"/>
              <a:t> general </a:t>
            </a:r>
            <a:r>
              <a:rPr lang="en-US" sz="2000" dirty="0" err="1"/>
              <a:t>este</a:t>
            </a:r>
            <a:r>
              <a:rPr lang="en-US" sz="2000" dirty="0"/>
              <a:t> </a:t>
            </a:r>
            <a:r>
              <a:rPr lang="en-US" sz="2000" b="1" dirty="0" err="1"/>
              <a:t>plăcut</a:t>
            </a:r>
            <a:r>
              <a:rPr lang="en-US" sz="2000" dirty="0"/>
              <a:t> </a:t>
            </a:r>
            <a:r>
              <a:rPr lang="en-US" sz="2000" dirty="0" err="1"/>
              <a:t>și</a:t>
            </a:r>
            <a:r>
              <a:rPr lang="en-US" sz="2000" dirty="0"/>
              <a:t> </a:t>
            </a:r>
            <a:r>
              <a:rPr lang="en-US" sz="2000" b="1" dirty="0" err="1"/>
              <a:t>plăcut</a:t>
            </a:r>
            <a:r>
              <a:rPr lang="en-US" sz="2000" dirty="0"/>
              <a:t> la </a:t>
            </a:r>
            <a:r>
              <a:rPr lang="en-US" sz="2000" dirty="0" err="1"/>
              <a:t>vedere</a:t>
            </a:r>
            <a:r>
              <a:rPr lang="en-US" sz="2000" dirty="0"/>
              <a:t> </a:t>
            </a:r>
            <a:r>
              <a:rPr lang="en-US" sz="2000" dirty="0" err="1"/>
              <a:t>și</a:t>
            </a:r>
            <a:r>
              <a:rPr lang="en-US" sz="2000" dirty="0"/>
              <a:t> </a:t>
            </a:r>
            <a:r>
              <a:rPr lang="en-US" sz="2000" dirty="0" err="1"/>
              <a:t>în</a:t>
            </a:r>
            <a:r>
              <a:rPr lang="en-US" sz="2000" dirty="0"/>
              <a:t> </a:t>
            </a:r>
            <a:r>
              <a:rPr lang="en-US" sz="2000" dirty="0" err="1"/>
              <a:t>concordanță</a:t>
            </a:r>
            <a:r>
              <a:rPr lang="en-US" sz="2000" dirty="0"/>
              <a:t> cu </a:t>
            </a:r>
            <a:r>
              <a:rPr lang="en-US" sz="2000" dirty="0" err="1"/>
              <a:t>marca</a:t>
            </a:r>
            <a:r>
              <a:rPr lang="en-US" sz="2000" dirty="0"/>
              <a:t> </a:t>
            </a:r>
            <a:r>
              <a:rPr lang="en-US" sz="2000" dirty="0" err="1"/>
              <a:t>dvs</a:t>
            </a:r>
            <a:r>
              <a:rPr lang="en-US" sz="2000" dirty="0"/>
              <a:t>. </a:t>
            </a:r>
            <a:r>
              <a:rPr lang="en-US" sz="2000" dirty="0" err="1"/>
              <a:t>Meniul</a:t>
            </a:r>
            <a:r>
              <a:rPr lang="en-US" sz="2000" dirty="0"/>
              <a:t> </a:t>
            </a:r>
            <a:r>
              <a:rPr lang="en-US" sz="2000" dirty="0" err="1"/>
              <a:t>este</a:t>
            </a:r>
            <a:r>
              <a:rPr lang="en-US" sz="2000" dirty="0"/>
              <a:t> </a:t>
            </a:r>
            <a:r>
              <a:rPr lang="en-US" sz="2000" b="1" dirty="0" err="1"/>
              <a:t>foarte</a:t>
            </a:r>
            <a:r>
              <a:rPr lang="en-US" sz="2000" dirty="0"/>
              <a:t> </a:t>
            </a:r>
            <a:r>
              <a:rPr lang="en-US" sz="2000" dirty="0" err="1"/>
              <a:t>accesibil</a:t>
            </a:r>
            <a:r>
              <a:rPr lang="en-US" sz="2000" dirty="0"/>
              <a:t> </a:t>
            </a:r>
            <a:r>
              <a:rPr lang="en-US" sz="2000" dirty="0" err="1"/>
              <a:t>și</a:t>
            </a:r>
            <a:r>
              <a:rPr lang="en-US" sz="2000" dirty="0"/>
              <a:t> </a:t>
            </a:r>
            <a:r>
              <a:rPr lang="en-US" sz="2000" dirty="0" err="1"/>
              <a:t>facilitează</a:t>
            </a:r>
            <a:r>
              <a:rPr lang="en-US" sz="2000" dirty="0"/>
              <a:t> </a:t>
            </a:r>
            <a:r>
              <a:rPr lang="en-US" sz="2000" dirty="0" err="1"/>
              <a:t>accesul</a:t>
            </a:r>
            <a:r>
              <a:rPr lang="en-US" sz="2000" dirty="0"/>
              <a:t> la </a:t>
            </a:r>
            <a:r>
              <a:rPr lang="en-US" sz="2000" dirty="0" err="1"/>
              <a:t>secțiunile</a:t>
            </a:r>
            <a:r>
              <a:rPr lang="en-US" sz="2000" dirty="0"/>
              <a:t> site-</a:t>
            </a:r>
            <a:r>
              <a:rPr lang="en-US" sz="2000" dirty="0" err="1"/>
              <a:t>ului</a:t>
            </a:r>
            <a:r>
              <a:rPr lang="en-US" sz="2000" dirty="0"/>
              <a:t> </a:t>
            </a:r>
            <a:r>
              <a:rPr lang="en-US" sz="2000" dirty="0" err="1"/>
              <a:t>dvs</a:t>
            </a:r>
            <a:r>
              <a:rPr lang="en-US" sz="2000" dirty="0"/>
              <a:t>. </a:t>
            </a:r>
            <a:r>
              <a:rPr lang="en-US" sz="2000" dirty="0" err="1"/>
              <a:t>Mi</a:t>
            </a:r>
            <a:r>
              <a:rPr lang="en-US" sz="2000" dirty="0"/>
              <a:t> s-a </a:t>
            </a:r>
            <a:r>
              <a:rPr lang="en-US" sz="2000" dirty="0" err="1"/>
              <a:t>părut</a:t>
            </a:r>
            <a:r>
              <a:rPr lang="en-US" sz="2000" dirty="0"/>
              <a:t> </a:t>
            </a:r>
            <a:r>
              <a:rPr lang="en-US" sz="2000" b="1" dirty="0" err="1"/>
              <a:t>utilă</a:t>
            </a:r>
            <a:r>
              <a:rPr lang="en-US" sz="2000" dirty="0"/>
              <a:t> </a:t>
            </a:r>
            <a:r>
              <a:rPr lang="en-US" sz="2000" dirty="0" err="1"/>
              <a:t>introducerea</a:t>
            </a:r>
            <a:r>
              <a:rPr lang="en-US" sz="2000" dirty="0"/>
              <a:t> </a:t>
            </a:r>
            <a:r>
              <a:rPr lang="en-US" sz="2000" dirty="0" err="1"/>
              <a:t>videoclipului</a:t>
            </a:r>
            <a:r>
              <a:rPr lang="en-US" sz="2000" dirty="0"/>
              <a:t> </a:t>
            </a:r>
            <a:r>
              <a:rPr lang="en-US" sz="2000" dirty="0" err="1"/>
              <a:t>pentru</a:t>
            </a:r>
            <a:r>
              <a:rPr lang="en-US" sz="2000" dirty="0"/>
              <a:t> a-mi </a:t>
            </a:r>
            <a:r>
              <a:rPr lang="en-US" sz="2000" dirty="0" err="1"/>
              <a:t>oferi</a:t>
            </a:r>
            <a:r>
              <a:rPr lang="en-US" sz="2000" dirty="0"/>
              <a:t> o imagine de </a:t>
            </a:r>
            <a:r>
              <a:rPr lang="en-US" sz="2000" dirty="0" err="1"/>
              <a:t>ansamblu</a:t>
            </a:r>
            <a:r>
              <a:rPr lang="en-US" sz="2000" dirty="0"/>
              <a:t> a </a:t>
            </a:r>
            <a:r>
              <a:rPr lang="en-US" sz="2000" dirty="0" err="1"/>
              <a:t>ceea</a:t>
            </a:r>
            <a:r>
              <a:rPr lang="en-US" sz="2000" dirty="0"/>
              <a:t> </a:t>
            </a:r>
            <a:r>
              <a:rPr lang="en-US" sz="2000" dirty="0" err="1"/>
              <a:t>ce</a:t>
            </a:r>
            <a:r>
              <a:rPr lang="en-US" sz="2000" dirty="0"/>
              <a:t> </a:t>
            </a:r>
            <a:r>
              <a:rPr lang="en-US" sz="2000" dirty="0" err="1"/>
              <a:t>faci</a:t>
            </a:r>
            <a:r>
              <a:rPr lang="en-US" sz="2000" dirty="0"/>
              <a:t>. ”</a:t>
            </a:r>
          </a:p>
        </p:txBody>
      </p:sp>
    </p:spTree>
    <p:extLst>
      <p:ext uri="{BB962C8B-B14F-4D97-AF65-F5344CB8AC3E}">
        <p14:creationId xmlns:p14="http://schemas.microsoft.com/office/powerpoint/2010/main" val="3962876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1. Example </a:t>
            </a:r>
            <a:r>
              <a:rPr lang="en-US" dirty="0" smtClean="0"/>
              <a:t>Critique</a:t>
            </a:r>
            <a:endParaRPr lang="en-US" dirty="0"/>
          </a:p>
        </p:txBody>
      </p:sp>
      <p:sp>
        <p:nvSpPr>
          <p:cNvPr id="3" name="Θέση περιεχομένου 2"/>
          <p:cNvSpPr>
            <a:spLocks noGrp="1"/>
          </p:cNvSpPr>
          <p:nvPr>
            <p:ph idx="1"/>
          </p:nvPr>
        </p:nvSpPr>
        <p:spPr>
          <a:xfrm>
            <a:off x="524479" y="2015732"/>
            <a:ext cx="4822221" cy="3450613"/>
          </a:xfrm>
        </p:spPr>
        <p:txBody>
          <a:bodyPr/>
          <a:lstStyle/>
          <a:p>
            <a:r>
              <a:rPr lang="en-US" dirty="0"/>
              <a:t>“</a:t>
            </a:r>
            <a:r>
              <a:rPr lang="en-US" b="1" dirty="0">
                <a:solidFill>
                  <a:srgbClr val="C00000"/>
                </a:solidFill>
              </a:rPr>
              <a:t>However</a:t>
            </a:r>
            <a:r>
              <a:rPr lang="en-US" dirty="0"/>
              <a:t>, I thought that there are two things that </a:t>
            </a:r>
            <a:r>
              <a:rPr lang="en-US" dirty="0">
                <a:solidFill>
                  <a:srgbClr val="C00000"/>
                </a:solidFill>
              </a:rPr>
              <a:t>can be better.</a:t>
            </a:r>
            <a:r>
              <a:rPr lang="en-US" dirty="0"/>
              <a:t> Firstly, there is a lot of content in the sidebar that </a:t>
            </a:r>
            <a:r>
              <a:rPr lang="en-US" dirty="0">
                <a:solidFill>
                  <a:srgbClr val="C00000"/>
                </a:solidFill>
              </a:rPr>
              <a:t>clutters up </a:t>
            </a:r>
            <a:r>
              <a:rPr lang="en-US" dirty="0"/>
              <a:t>the usage experience. </a:t>
            </a:r>
            <a:r>
              <a:rPr lang="en-US" b="1" dirty="0">
                <a:solidFill>
                  <a:srgbClr val="C00000"/>
                </a:solidFill>
              </a:rPr>
              <a:t>Perhaps</a:t>
            </a:r>
            <a:r>
              <a:rPr lang="en-US" dirty="0"/>
              <a:t> if the sidebar content can be narrowed down to the key things, </a:t>
            </a:r>
            <a:r>
              <a:rPr lang="en-US" dirty="0">
                <a:solidFill>
                  <a:srgbClr val="C00000"/>
                </a:solidFill>
              </a:rPr>
              <a:t>it would </a:t>
            </a:r>
            <a:r>
              <a:rPr lang="en-US" dirty="0"/>
              <a:t>make it easier to navigate. </a:t>
            </a:r>
            <a:r>
              <a:rPr lang="en-US" b="1" dirty="0">
                <a:solidFill>
                  <a:srgbClr val="C00000"/>
                </a:solidFill>
              </a:rPr>
              <a:t>Secondly</a:t>
            </a:r>
            <a:r>
              <a:rPr lang="en-US" dirty="0"/>
              <a:t>, the font size is too small for me. I found it hard to read as I had to keep squinting.”</a:t>
            </a:r>
          </a:p>
          <a:p>
            <a:endParaRPr lang="en-US" dirty="0"/>
          </a:p>
        </p:txBody>
      </p:sp>
      <p:sp>
        <p:nvSpPr>
          <p:cNvPr id="4" name="Ορθογώνιο 3"/>
          <p:cNvSpPr/>
          <p:nvPr/>
        </p:nvSpPr>
        <p:spPr>
          <a:xfrm>
            <a:off x="6432054" y="2015732"/>
            <a:ext cx="5429746" cy="3416320"/>
          </a:xfrm>
          <a:prstGeom prst="rect">
            <a:avLst/>
          </a:prstGeom>
          <a:ln>
            <a:solidFill>
              <a:srgbClr val="FF0000"/>
            </a:solidFill>
          </a:ln>
        </p:spPr>
        <p:txBody>
          <a:bodyPr wrap="square">
            <a:spAutoFit/>
          </a:bodyPr>
          <a:lstStyle/>
          <a:p>
            <a:pPr marL="228600" indent="-228600" defTabSz="914400">
              <a:lnSpc>
                <a:spcPct val="120000"/>
              </a:lnSpc>
              <a:spcBef>
                <a:spcPts val="1000"/>
              </a:spcBef>
              <a:buClr>
                <a:schemeClr val="accent1"/>
              </a:buClr>
              <a:buSzPct val="100000"/>
              <a:buFont typeface="Arial" panose="020B0604020202020204" pitchFamily="34" charset="0"/>
              <a:buChar char="•"/>
            </a:pPr>
            <a:r>
              <a:rPr lang="en-US" sz="2000" dirty="0"/>
              <a:t>„</a:t>
            </a:r>
            <a:r>
              <a:rPr lang="en-US" sz="2000" b="1" dirty="0">
                <a:solidFill>
                  <a:srgbClr val="C00000"/>
                </a:solidFill>
              </a:rPr>
              <a:t>Cu </a:t>
            </a:r>
            <a:r>
              <a:rPr lang="en-US" sz="2000" b="1" dirty="0" err="1">
                <a:solidFill>
                  <a:srgbClr val="C00000"/>
                </a:solidFill>
              </a:rPr>
              <a:t>toate</a:t>
            </a:r>
            <a:r>
              <a:rPr lang="en-US" sz="2000" b="1" dirty="0">
                <a:solidFill>
                  <a:srgbClr val="C00000"/>
                </a:solidFill>
              </a:rPr>
              <a:t> </a:t>
            </a:r>
            <a:r>
              <a:rPr lang="en-US" sz="2000" b="1" dirty="0" err="1">
                <a:solidFill>
                  <a:srgbClr val="C00000"/>
                </a:solidFill>
              </a:rPr>
              <a:t>acestea</a:t>
            </a:r>
            <a:r>
              <a:rPr lang="en-US" sz="2000" dirty="0"/>
              <a:t>, am </a:t>
            </a:r>
            <a:r>
              <a:rPr lang="en-US" sz="2000" dirty="0" err="1"/>
              <a:t>crezut</a:t>
            </a:r>
            <a:r>
              <a:rPr lang="en-US" sz="2000" dirty="0"/>
              <a:t> </a:t>
            </a:r>
            <a:r>
              <a:rPr lang="en-US" sz="2000" dirty="0" err="1"/>
              <a:t>că</a:t>
            </a:r>
            <a:r>
              <a:rPr lang="en-US" sz="2000" dirty="0"/>
              <a:t> </a:t>
            </a:r>
            <a:r>
              <a:rPr lang="en-US" sz="2000" dirty="0" err="1"/>
              <a:t>există</a:t>
            </a:r>
            <a:r>
              <a:rPr lang="en-US" sz="2000" dirty="0"/>
              <a:t> </a:t>
            </a:r>
            <a:r>
              <a:rPr lang="en-US" sz="2000" dirty="0" err="1"/>
              <a:t>două</a:t>
            </a:r>
            <a:r>
              <a:rPr lang="en-US" sz="2000" dirty="0"/>
              <a:t> </a:t>
            </a:r>
            <a:r>
              <a:rPr lang="en-US" sz="2000" dirty="0" err="1"/>
              <a:t>lucruri</a:t>
            </a:r>
            <a:r>
              <a:rPr lang="en-US" sz="2000" dirty="0"/>
              <a:t> care </a:t>
            </a:r>
            <a:r>
              <a:rPr lang="en-US" sz="2000" dirty="0">
                <a:solidFill>
                  <a:srgbClr val="C00000"/>
                </a:solidFill>
              </a:rPr>
              <a:t>pot fi </a:t>
            </a:r>
            <a:r>
              <a:rPr lang="en-US" sz="2000" dirty="0" err="1">
                <a:solidFill>
                  <a:srgbClr val="C00000"/>
                </a:solidFill>
              </a:rPr>
              <a:t>mai</a:t>
            </a:r>
            <a:r>
              <a:rPr lang="en-US" sz="2000" dirty="0">
                <a:solidFill>
                  <a:srgbClr val="C00000"/>
                </a:solidFill>
              </a:rPr>
              <a:t> </a:t>
            </a:r>
            <a:r>
              <a:rPr lang="en-US" sz="2000" dirty="0" err="1">
                <a:solidFill>
                  <a:srgbClr val="C00000"/>
                </a:solidFill>
              </a:rPr>
              <a:t>bune</a:t>
            </a:r>
            <a:r>
              <a:rPr lang="en-US" sz="2000" dirty="0"/>
              <a:t>. </a:t>
            </a:r>
            <a:r>
              <a:rPr lang="en-US" sz="2000" dirty="0" err="1"/>
              <a:t>În</a:t>
            </a:r>
            <a:r>
              <a:rPr lang="en-US" sz="2000" dirty="0"/>
              <a:t> </a:t>
            </a:r>
            <a:r>
              <a:rPr lang="en-US" sz="2000" dirty="0" err="1"/>
              <a:t>primul</a:t>
            </a:r>
            <a:r>
              <a:rPr lang="en-US" sz="2000" dirty="0"/>
              <a:t> </a:t>
            </a:r>
            <a:r>
              <a:rPr lang="en-US" sz="2000" dirty="0" err="1"/>
              <a:t>rând</a:t>
            </a:r>
            <a:r>
              <a:rPr lang="en-US" sz="2000" dirty="0"/>
              <a:t>, </a:t>
            </a:r>
            <a:r>
              <a:rPr lang="en-US" sz="2000" dirty="0" err="1"/>
              <a:t>există</a:t>
            </a:r>
            <a:r>
              <a:rPr lang="en-US" sz="2000" dirty="0"/>
              <a:t> o </a:t>
            </a:r>
            <a:r>
              <a:rPr lang="en-US" sz="2000" dirty="0" err="1"/>
              <a:t>mulțime</a:t>
            </a:r>
            <a:r>
              <a:rPr lang="en-US" sz="2000" dirty="0"/>
              <a:t> de </a:t>
            </a:r>
            <a:r>
              <a:rPr lang="en-US" sz="2000" dirty="0" err="1"/>
              <a:t>conținut</a:t>
            </a:r>
            <a:r>
              <a:rPr lang="en-US" sz="2000" dirty="0"/>
              <a:t> </a:t>
            </a:r>
            <a:r>
              <a:rPr lang="en-US" sz="2000" dirty="0" err="1"/>
              <a:t>în</a:t>
            </a:r>
            <a:r>
              <a:rPr lang="en-US" sz="2000" dirty="0"/>
              <a:t> bara </a:t>
            </a:r>
            <a:r>
              <a:rPr lang="en-US" sz="2000" dirty="0" err="1"/>
              <a:t>laterală</a:t>
            </a:r>
            <a:r>
              <a:rPr lang="en-US" sz="2000" dirty="0"/>
              <a:t> </a:t>
            </a:r>
            <a:r>
              <a:rPr lang="en-US" sz="2000" dirty="0">
                <a:solidFill>
                  <a:srgbClr val="C00000"/>
                </a:solidFill>
              </a:rPr>
              <a:t>care </a:t>
            </a:r>
            <a:r>
              <a:rPr lang="en-US" sz="2000" dirty="0" err="1">
                <a:solidFill>
                  <a:srgbClr val="C00000"/>
                </a:solidFill>
              </a:rPr>
              <a:t>împiedică</a:t>
            </a:r>
            <a:r>
              <a:rPr lang="en-US" sz="2000" dirty="0">
                <a:solidFill>
                  <a:srgbClr val="C00000"/>
                </a:solidFill>
              </a:rPr>
              <a:t> </a:t>
            </a:r>
            <a:r>
              <a:rPr lang="en-US" sz="2000" dirty="0" err="1"/>
              <a:t>experiența</a:t>
            </a:r>
            <a:r>
              <a:rPr lang="en-US" sz="2000" dirty="0"/>
              <a:t> de </a:t>
            </a:r>
            <a:r>
              <a:rPr lang="en-US" sz="2000" dirty="0" err="1"/>
              <a:t>utilizare</a:t>
            </a:r>
            <a:r>
              <a:rPr lang="en-US" sz="2000" dirty="0"/>
              <a:t>. </a:t>
            </a:r>
            <a:r>
              <a:rPr lang="en-US" sz="2000" b="1" dirty="0" err="1" smtClean="0">
                <a:solidFill>
                  <a:srgbClr val="C00000"/>
                </a:solidFill>
              </a:rPr>
              <a:t>Poate</a:t>
            </a:r>
            <a:r>
              <a:rPr lang="en-US" sz="2000" dirty="0" smtClean="0"/>
              <a:t> </a:t>
            </a:r>
            <a:r>
              <a:rPr lang="en-US" sz="2000" dirty="0" err="1"/>
              <a:t>că</a:t>
            </a:r>
            <a:r>
              <a:rPr lang="en-US" sz="2000" dirty="0"/>
              <a:t> </a:t>
            </a:r>
            <a:r>
              <a:rPr lang="en-US" sz="2000" dirty="0" err="1"/>
              <a:t>dacă</a:t>
            </a:r>
            <a:r>
              <a:rPr lang="en-US" sz="2000" dirty="0"/>
              <a:t> </a:t>
            </a:r>
            <a:r>
              <a:rPr lang="en-US" sz="2000" dirty="0" err="1"/>
              <a:t>conținutul</a:t>
            </a:r>
            <a:r>
              <a:rPr lang="en-US" sz="2000" dirty="0"/>
              <a:t> </a:t>
            </a:r>
            <a:r>
              <a:rPr lang="en-US" sz="2000" dirty="0" err="1"/>
              <a:t>barei</a:t>
            </a:r>
            <a:r>
              <a:rPr lang="en-US" sz="2000" dirty="0"/>
              <a:t> </a:t>
            </a:r>
            <a:r>
              <a:rPr lang="en-US" sz="2000" dirty="0" err="1"/>
              <a:t>laterale</a:t>
            </a:r>
            <a:r>
              <a:rPr lang="en-US" sz="2000" dirty="0"/>
              <a:t> </a:t>
            </a:r>
            <a:r>
              <a:rPr lang="en-US" sz="2000" dirty="0" err="1"/>
              <a:t>poate</a:t>
            </a:r>
            <a:r>
              <a:rPr lang="en-US" sz="2000" dirty="0"/>
              <a:t> fi </a:t>
            </a:r>
            <a:r>
              <a:rPr lang="en-US" sz="2000" dirty="0" err="1"/>
              <a:t>restrâns</a:t>
            </a:r>
            <a:r>
              <a:rPr lang="en-US" sz="2000" dirty="0"/>
              <a:t> la </a:t>
            </a:r>
            <a:r>
              <a:rPr lang="en-US" sz="2000" dirty="0" err="1"/>
              <a:t>elementele</a:t>
            </a:r>
            <a:r>
              <a:rPr lang="en-US" sz="2000" dirty="0"/>
              <a:t> </a:t>
            </a:r>
            <a:r>
              <a:rPr lang="en-US" sz="2000" dirty="0" err="1"/>
              <a:t>cheie</a:t>
            </a:r>
            <a:r>
              <a:rPr lang="en-US" sz="2000" dirty="0"/>
              <a:t>, </a:t>
            </a:r>
            <a:r>
              <a:rPr lang="en-US" sz="2000" dirty="0" err="1">
                <a:solidFill>
                  <a:srgbClr val="C00000"/>
                </a:solidFill>
              </a:rPr>
              <a:t>ar</a:t>
            </a:r>
            <a:r>
              <a:rPr lang="en-US" sz="2000" dirty="0">
                <a:solidFill>
                  <a:srgbClr val="C00000"/>
                </a:solidFill>
              </a:rPr>
              <a:t> </a:t>
            </a:r>
            <a:r>
              <a:rPr lang="en-US" sz="2000" dirty="0" err="1">
                <a:solidFill>
                  <a:srgbClr val="C00000"/>
                </a:solidFill>
              </a:rPr>
              <a:t>facilita</a:t>
            </a:r>
            <a:r>
              <a:rPr lang="en-US" sz="2000" dirty="0">
                <a:solidFill>
                  <a:srgbClr val="C00000"/>
                </a:solidFill>
              </a:rPr>
              <a:t> </a:t>
            </a:r>
            <a:r>
              <a:rPr lang="en-US" sz="2000" dirty="0" err="1"/>
              <a:t>navigarea</a:t>
            </a:r>
            <a:r>
              <a:rPr lang="en-US" sz="2000" dirty="0"/>
              <a:t>. </a:t>
            </a:r>
            <a:r>
              <a:rPr lang="en-US" sz="2000" b="1" dirty="0" err="1">
                <a:solidFill>
                  <a:srgbClr val="C00000"/>
                </a:solidFill>
              </a:rPr>
              <a:t>În</a:t>
            </a:r>
            <a:r>
              <a:rPr lang="en-US" sz="2000" b="1" dirty="0">
                <a:solidFill>
                  <a:srgbClr val="C00000"/>
                </a:solidFill>
              </a:rPr>
              <a:t> al </a:t>
            </a:r>
            <a:r>
              <a:rPr lang="en-US" sz="2000" b="1" dirty="0" err="1">
                <a:solidFill>
                  <a:srgbClr val="C00000"/>
                </a:solidFill>
              </a:rPr>
              <a:t>doilea</a:t>
            </a:r>
            <a:r>
              <a:rPr lang="en-US" sz="2000" b="1" dirty="0">
                <a:solidFill>
                  <a:srgbClr val="C00000"/>
                </a:solidFill>
              </a:rPr>
              <a:t> </a:t>
            </a:r>
            <a:r>
              <a:rPr lang="en-US" sz="2000" b="1" dirty="0" err="1">
                <a:solidFill>
                  <a:srgbClr val="C00000"/>
                </a:solidFill>
              </a:rPr>
              <a:t>rând</a:t>
            </a:r>
            <a:r>
              <a:rPr lang="en-US" sz="2000" dirty="0"/>
              <a:t>, </a:t>
            </a:r>
            <a:r>
              <a:rPr lang="en-US" sz="2000" dirty="0" err="1"/>
              <a:t>dimensiunea</a:t>
            </a:r>
            <a:r>
              <a:rPr lang="en-US" sz="2000" dirty="0"/>
              <a:t> </a:t>
            </a:r>
            <a:r>
              <a:rPr lang="en-US" sz="2000" dirty="0" err="1"/>
              <a:t>fontului</a:t>
            </a:r>
            <a:r>
              <a:rPr lang="en-US" sz="2000" dirty="0"/>
              <a:t> </a:t>
            </a:r>
            <a:r>
              <a:rPr lang="en-US" sz="2000" dirty="0" err="1"/>
              <a:t>este</a:t>
            </a:r>
            <a:r>
              <a:rPr lang="en-US" sz="2000" dirty="0"/>
              <a:t> </a:t>
            </a:r>
            <a:r>
              <a:rPr lang="en-US" sz="2000" dirty="0" err="1"/>
              <a:t>prea</a:t>
            </a:r>
            <a:r>
              <a:rPr lang="en-US" sz="2000" dirty="0"/>
              <a:t> </a:t>
            </a:r>
            <a:r>
              <a:rPr lang="en-US" sz="2000" dirty="0" err="1"/>
              <a:t>mică</a:t>
            </a:r>
            <a:r>
              <a:rPr lang="en-US" sz="2000" dirty="0"/>
              <a:t> </a:t>
            </a:r>
            <a:r>
              <a:rPr lang="en-US" sz="2000" dirty="0" err="1"/>
              <a:t>pentru</a:t>
            </a:r>
            <a:r>
              <a:rPr lang="en-US" sz="2000" dirty="0"/>
              <a:t> mine. </a:t>
            </a:r>
            <a:r>
              <a:rPr lang="en-US" sz="2000" dirty="0" err="1">
                <a:solidFill>
                  <a:srgbClr val="C00000"/>
                </a:solidFill>
              </a:rPr>
              <a:t>Mi</a:t>
            </a:r>
            <a:r>
              <a:rPr lang="en-US" sz="2000" dirty="0">
                <a:solidFill>
                  <a:srgbClr val="C00000"/>
                </a:solidFill>
              </a:rPr>
              <a:t>-a </a:t>
            </a:r>
            <a:r>
              <a:rPr lang="en-US" sz="2000" dirty="0" err="1">
                <a:solidFill>
                  <a:srgbClr val="C00000"/>
                </a:solidFill>
              </a:rPr>
              <a:t>fost</a:t>
            </a:r>
            <a:r>
              <a:rPr lang="en-US" sz="2000" dirty="0">
                <a:solidFill>
                  <a:srgbClr val="C00000"/>
                </a:solidFill>
              </a:rPr>
              <a:t> </a:t>
            </a:r>
            <a:r>
              <a:rPr lang="en-US" sz="2000" dirty="0" err="1">
                <a:solidFill>
                  <a:srgbClr val="C00000"/>
                </a:solidFill>
              </a:rPr>
              <a:t>greu</a:t>
            </a:r>
            <a:r>
              <a:rPr lang="en-US" sz="2000" dirty="0">
                <a:solidFill>
                  <a:srgbClr val="C00000"/>
                </a:solidFill>
              </a:rPr>
              <a:t> </a:t>
            </a:r>
            <a:r>
              <a:rPr lang="en-US" sz="2000" dirty="0" err="1"/>
              <a:t>să</a:t>
            </a:r>
            <a:r>
              <a:rPr lang="en-US" sz="2000" dirty="0"/>
              <a:t> </a:t>
            </a:r>
            <a:r>
              <a:rPr lang="en-US" sz="2000" dirty="0" err="1"/>
              <a:t>citesc</a:t>
            </a:r>
            <a:r>
              <a:rPr lang="en-US" sz="2000" dirty="0"/>
              <a:t>, </a:t>
            </a:r>
            <a:r>
              <a:rPr lang="en-US" sz="2000" dirty="0" err="1"/>
              <a:t>pentru</a:t>
            </a:r>
            <a:r>
              <a:rPr lang="en-US" sz="2000" dirty="0"/>
              <a:t> </a:t>
            </a:r>
            <a:r>
              <a:rPr lang="en-US" sz="2000" dirty="0" err="1"/>
              <a:t>că</a:t>
            </a:r>
            <a:r>
              <a:rPr lang="en-US" sz="2000" dirty="0"/>
              <a:t> a </a:t>
            </a:r>
            <a:r>
              <a:rPr lang="en-US" sz="2000" dirty="0" err="1"/>
              <a:t>trebuit</a:t>
            </a:r>
            <a:r>
              <a:rPr lang="en-US" sz="2000" dirty="0"/>
              <a:t> </a:t>
            </a:r>
            <a:r>
              <a:rPr lang="en-US" sz="2000" dirty="0" err="1"/>
              <a:t>să</a:t>
            </a:r>
            <a:r>
              <a:rPr lang="en-US" sz="2000" dirty="0"/>
              <a:t> </a:t>
            </a:r>
            <a:r>
              <a:rPr lang="en-US" sz="2000" dirty="0" err="1"/>
              <a:t>continuu</a:t>
            </a:r>
            <a:r>
              <a:rPr lang="en-US" sz="2000" dirty="0"/>
              <a:t> </a:t>
            </a:r>
            <a:r>
              <a:rPr lang="en-US" sz="2000" dirty="0" err="1"/>
              <a:t>să</a:t>
            </a:r>
            <a:r>
              <a:rPr lang="en-US" sz="2000" dirty="0"/>
              <a:t> </a:t>
            </a:r>
            <a:r>
              <a:rPr lang="en-US" sz="2000" dirty="0" err="1"/>
              <a:t>strabat</a:t>
            </a:r>
            <a:r>
              <a:rPr lang="en-US" sz="2000" dirty="0"/>
              <a:t> </a:t>
            </a:r>
            <a:r>
              <a:rPr lang="en-US" sz="2000" dirty="0" err="1"/>
              <a:t>ochii</a:t>
            </a:r>
            <a:r>
              <a:rPr lang="en-US" sz="2000" dirty="0"/>
              <a:t>. ”</a:t>
            </a:r>
          </a:p>
        </p:txBody>
      </p:sp>
    </p:spTree>
    <p:extLst>
      <p:ext uri="{BB962C8B-B14F-4D97-AF65-F5344CB8AC3E}">
        <p14:creationId xmlns:p14="http://schemas.microsoft.com/office/powerpoint/2010/main" val="3407844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smtClean="0"/>
              <a:t>1. Example - Improvement</a:t>
            </a:r>
            <a:endParaRPr lang="en-US" dirty="0"/>
          </a:p>
        </p:txBody>
      </p:sp>
      <p:sp>
        <p:nvSpPr>
          <p:cNvPr id="3" name="Θέση περιεχομένου 2"/>
          <p:cNvSpPr>
            <a:spLocks noGrp="1"/>
          </p:cNvSpPr>
          <p:nvPr>
            <p:ph idx="1"/>
          </p:nvPr>
        </p:nvSpPr>
        <p:spPr>
          <a:xfrm>
            <a:off x="1197579" y="2015732"/>
            <a:ext cx="4187221" cy="3450613"/>
          </a:xfrm>
        </p:spPr>
        <p:txBody>
          <a:bodyPr/>
          <a:lstStyle/>
          <a:p>
            <a:r>
              <a:rPr lang="en-US" dirty="0"/>
              <a:t>“</a:t>
            </a:r>
            <a:r>
              <a:rPr lang="en-US" b="1" dirty="0">
                <a:solidFill>
                  <a:srgbClr val="00B050"/>
                </a:solidFill>
              </a:rPr>
              <a:t>Overall, great work</a:t>
            </a:r>
            <a:r>
              <a:rPr lang="en-US" dirty="0"/>
              <a:t>. I love what you’ve done with the design, layout, and intro video. </a:t>
            </a:r>
            <a:r>
              <a:rPr lang="en-US" b="1" dirty="0"/>
              <a:t>I think if </a:t>
            </a:r>
            <a:r>
              <a:rPr lang="en-US" dirty="0"/>
              <a:t>the sidebar clutter can be removed and the font size can be increased, </a:t>
            </a:r>
            <a:r>
              <a:rPr lang="en-US" b="1" dirty="0"/>
              <a:t>it’d really </a:t>
            </a:r>
            <a:r>
              <a:rPr lang="en-US" dirty="0"/>
              <a:t>create a fantastic usage experience for any visitor.”</a:t>
            </a:r>
          </a:p>
          <a:p>
            <a:endParaRPr lang="en-US" dirty="0"/>
          </a:p>
        </p:txBody>
      </p:sp>
      <p:sp>
        <p:nvSpPr>
          <p:cNvPr id="5" name="Ορθογώνιο 4"/>
          <p:cNvSpPr/>
          <p:nvPr/>
        </p:nvSpPr>
        <p:spPr>
          <a:xfrm>
            <a:off x="6253216" y="2015732"/>
            <a:ext cx="5016500" cy="2677656"/>
          </a:xfrm>
          <a:prstGeom prst="rect">
            <a:avLst/>
          </a:prstGeom>
          <a:ln>
            <a:solidFill>
              <a:srgbClr val="FF0000"/>
            </a:solidFill>
          </a:ln>
        </p:spPr>
        <p:txBody>
          <a:bodyPr wrap="square">
            <a:spAutoFit/>
          </a:bodyPr>
          <a:lstStyle/>
          <a:p>
            <a:pPr marL="228600" indent="-228600" defTabSz="914400">
              <a:lnSpc>
                <a:spcPct val="120000"/>
              </a:lnSpc>
              <a:spcBef>
                <a:spcPts val="1000"/>
              </a:spcBef>
              <a:buClr>
                <a:schemeClr val="accent1"/>
              </a:buClr>
              <a:buSzPct val="100000"/>
              <a:buFont typeface="Arial" panose="020B0604020202020204" pitchFamily="34" charset="0"/>
              <a:buChar char="•"/>
            </a:pPr>
            <a:r>
              <a:rPr lang="en-US" sz="2000" dirty="0"/>
              <a:t>„</a:t>
            </a:r>
            <a:r>
              <a:rPr lang="en-US" sz="2000" b="1" dirty="0" err="1">
                <a:solidFill>
                  <a:srgbClr val="00B050"/>
                </a:solidFill>
              </a:rPr>
              <a:t>În</a:t>
            </a:r>
            <a:r>
              <a:rPr lang="en-US" sz="2000" b="1" dirty="0">
                <a:solidFill>
                  <a:srgbClr val="00B050"/>
                </a:solidFill>
              </a:rPr>
              <a:t> general, mare </a:t>
            </a:r>
            <a:r>
              <a:rPr lang="en-US" sz="2000" b="1" dirty="0" err="1">
                <a:solidFill>
                  <a:srgbClr val="00B050"/>
                </a:solidFill>
              </a:rPr>
              <a:t>lucru</a:t>
            </a:r>
            <a:r>
              <a:rPr lang="en-US" sz="2000" dirty="0"/>
              <a:t>. </a:t>
            </a:r>
            <a:r>
              <a:rPr lang="en-US" sz="2000" dirty="0" err="1"/>
              <a:t>Îmi</a:t>
            </a:r>
            <a:r>
              <a:rPr lang="en-US" sz="2000" dirty="0"/>
              <a:t> place </a:t>
            </a:r>
            <a:r>
              <a:rPr lang="en-US" sz="2000" dirty="0" err="1"/>
              <a:t>ceea</a:t>
            </a:r>
            <a:r>
              <a:rPr lang="en-US" sz="2000" dirty="0"/>
              <a:t> </a:t>
            </a:r>
            <a:r>
              <a:rPr lang="en-US" sz="2000" dirty="0" err="1"/>
              <a:t>ce</a:t>
            </a:r>
            <a:r>
              <a:rPr lang="en-US" sz="2000" dirty="0"/>
              <a:t> </a:t>
            </a:r>
            <a:r>
              <a:rPr lang="en-US" sz="2000" dirty="0" err="1"/>
              <a:t>ai</a:t>
            </a:r>
            <a:r>
              <a:rPr lang="en-US" sz="2000" dirty="0"/>
              <a:t> </a:t>
            </a:r>
            <a:r>
              <a:rPr lang="en-US" sz="2000" dirty="0" err="1"/>
              <a:t>făcut</a:t>
            </a:r>
            <a:r>
              <a:rPr lang="en-US" sz="2000" dirty="0"/>
              <a:t> cu </a:t>
            </a:r>
            <a:r>
              <a:rPr lang="en-US" sz="2000" dirty="0" err="1"/>
              <a:t>designul</a:t>
            </a:r>
            <a:r>
              <a:rPr lang="en-US" sz="2000" dirty="0"/>
              <a:t>, </a:t>
            </a:r>
            <a:r>
              <a:rPr lang="en-US" sz="2000" dirty="0" err="1"/>
              <a:t>aspectul</a:t>
            </a:r>
            <a:r>
              <a:rPr lang="en-US" sz="2000" dirty="0"/>
              <a:t> </a:t>
            </a:r>
            <a:r>
              <a:rPr lang="en-US" sz="2000" dirty="0" err="1"/>
              <a:t>și</a:t>
            </a:r>
            <a:r>
              <a:rPr lang="en-US" sz="2000" dirty="0"/>
              <a:t> </a:t>
            </a:r>
            <a:r>
              <a:rPr lang="en-US" sz="2000" dirty="0" err="1"/>
              <a:t>videoclipul</a:t>
            </a:r>
            <a:r>
              <a:rPr lang="en-US" sz="2000" dirty="0"/>
              <a:t> </a:t>
            </a:r>
            <a:r>
              <a:rPr lang="en-US" sz="2000" dirty="0" err="1"/>
              <a:t>introductiv</a:t>
            </a:r>
            <a:r>
              <a:rPr lang="en-US" sz="2000" dirty="0"/>
              <a:t>. </a:t>
            </a:r>
            <a:r>
              <a:rPr lang="en-US" sz="2000" b="1" dirty="0"/>
              <a:t>Cred </a:t>
            </a:r>
            <a:r>
              <a:rPr lang="en-US" sz="2000" b="1" dirty="0" err="1"/>
              <a:t>că</a:t>
            </a:r>
            <a:r>
              <a:rPr lang="en-US" sz="2000" dirty="0"/>
              <a:t>, </a:t>
            </a:r>
            <a:r>
              <a:rPr lang="en-US" sz="2000" dirty="0" err="1"/>
              <a:t>dacă</a:t>
            </a:r>
            <a:r>
              <a:rPr lang="en-US" sz="2000" dirty="0"/>
              <a:t> </a:t>
            </a:r>
            <a:r>
              <a:rPr lang="en-US" sz="2000" dirty="0" err="1"/>
              <a:t>dezordinea</a:t>
            </a:r>
            <a:r>
              <a:rPr lang="en-US" sz="2000" dirty="0"/>
              <a:t> din bara </a:t>
            </a:r>
            <a:r>
              <a:rPr lang="en-US" sz="2000" dirty="0" err="1"/>
              <a:t>laterală</a:t>
            </a:r>
            <a:r>
              <a:rPr lang="en-US" sz="2000" dirty="0"/>
              <a:t> </a:t>
            </a:r>
            <a:r>
              <a:rPr lang="en-US" sz="2000" dirty="0" err="1"/>
              <a:t>poate</a:t>
            </a:r>
            <a:r>
              <a:rPr lang="en-US" sz="2000" dirty="0"/>
              <a:t> fi </a:t>
            </a:r>
            <a:r>
              <a:rPr lang="en-US" sz="2000" dirty="0" err="1"/>
              <a:t>eliminată</a:t>
            </a:r>
            <a:r>
              <a:rPr lang="en-US" sz="2000" dirty="0"/>
              <a:t> </a:t>
            </a:r>
            <a:r>
              <a:rPr lang="en-US" sz="2000" dirty="0" err="1"/>
              <a:t>și</a:t>
            </a:r>
            <a:r>
              <a:rPr lang="en-US" sz="2000" dirty="0"/>
              <a:t> </a:t>
            </a:r>
            <a:r>
              <a:rPr lang="en-US" sz="2000" dirty="0" err="1"/>
              <a:t>dimensiunea</a:t>
            </a:r>
            <a:r>
              <a:rPr lang="en-US" sz="2000" dirty="0"/>
              <a:t> </a:t>
            </a:r>
            <a:r>
              <a:rPr lang="en-US" sz="2000" dirty="0" err="1"/>
              <a:t>fontului</a:t>
            </a:r>
            <a:r>
              <a:rPr lang="en-US" sz="2000" dirty="0"/>
              <a:t> </a:t>
            </a:r>
            <a:r>
              <a:rPr lang="en-US" sz="2000" dirty="0" err="1"/>
              <a:t>poate</a:t>
            </a:r>
            <a:r>
              <a:rPr lang="en-US" sz="2000" dirty="0"/>
              <a:t> fi </a:t>
            </a:r>
            <a:r>
              <a:rPr lang="en-US" sz="2000" dirty="0" err="1"/>
              <a:t>mărită</a:t>
            </a:r>
            <a:r>
              <a:rPr lang="en-US" sz="2000" dirty="0"/>
              <a:t>, </a:t>
            </a:r>
            <a:r>
              <a:rPr lang="en-US" sz="2000" b="1" dirty="0" err="1"/>
              <a:t>ar</a:t>
            </a:r>
            <a:r>
              <a:rPr lang="en-US" sz="2000" b="1" dirty="0"/>
              <a:t> </a:t>
            </a:r>
            <a:r>
              <a:rPr lang="en-US" sz="2000" b="1" dirty="0" err="1"/>
              <a:t>crea</a:t>
            </a:r>
            <a:r>
              <a:rPr lang="en-US" sz="2000" b="1" dirty="0"/>
              <a:t> </a:t>
            </a:r>
            <a:r>
              <a:rPr lang="en-US" sz="2000" dirty="0"/>
              <a:t>cu </a:t>
            </a:r>
            <a:r>
              <a:rPr lang="en-US" sz="2000" dirty="0" err="1"/>
              <a:t>adevărat</a:t>
            </a:r>
            <a:r>
              <a:rPr lang="en-US" sz="2000" dirty="0"/>
              <a:t> o </a:t>
            </a:r>
            <a:r>
              <a:rPr lang="en-US" sz="2000" dirty="0" err="1"/>
              <a:t>experiență</a:t>
            </a:r>
            <a:r>
              <a:rPr lang="en-US" sz="2000" dirty="0"/>
              <a:t> de </a:t>
            </a:r>
            <a:r>
              <a:rPr lang="en-US" sz="2000" dirty="0" err="1"/>
              <a:t>utilizare</a:t>
            </a:r>
            <a:r>
              <a:rPr lang="en-US" sz="2000" dirty="0"/>
              <a:t> </a:t>
            </a:r>
            <a:r>
              <a:rPr lang="en-US" sz="2000" dirty="0" err="1"/>
              <a:t>fantastică</a:t>
            </a:r>
            <a:r>
              <a:rPr lang="en-US" sz="2000" dirty="0"/>
              <a:t> </a:t>
            </a:r>
            <a:r>
              <a:rPr lang="en-US" sz="2000" dirty="0" err="1"/>
              <a:t>pentru</a:t>
            </a:r>
            <a:r>
              <a:rPr lang="en-US" sz="2000" dirty="0"/>
              <a:t> </a:t>
            </a:r>
            <a:r>
              <a:rPr lang="en-US" sz="2000" dirty="0" err="1"/>
              <a:t>orice</a:t>
            </a:r>
            <a:r>
              <a:rPr lang="en-US" sz="2000" dirty="0"/>
              <a:t> </a:t>
            </a:r>
            <a:r>
              <a:rPr lang="en-US" sz="2000" dirty="0" err="1"/>
              <a:t>vizitator</a:t>
            </a:r>
            <a:r>
              <a:rPr lang="en-US" sz="2000" dirty="0"/>
              <a:t>. "</a:t>
            </a:r>
          </a:p>
        </p:txBody>
      </p:sp>
    </p:spTree>
    <p:extLst>
      <p:ext uri="{BB962C8B-B14F-4D97-AF65-F5344CB8AC3E}">
        <p14:creationId xmlns:p14="http://schemas.microsoft.com/office/powerpoint/2010/main" val="1946023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TM10001114[[fn=Συλλογη]]</Template>
  <TotalTime>304</TotalTime>
  <Words>4811</Words>
  <Application>Microsoft Office PowerPoint</Application>
  <PresentationFormat>Ευρεία οθόνη</PresentationFormat>
  <Paragraphs>244</Paragraphs>
  <Slides>30</Slides>
  <Notes>14</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30</vt:i4>
      </vt:variant>
    </vt:vector>
  </HeadingPairs>
  <TitlesOfParts>
    <vt:vector size="34" baseType="lpstr">
      <vt:lpstr>Arial</vt:lpstr>
      <vt:lpstr>Calibri</vt:lpstr>
      <vt:lpstr>Gill Sans MT</vt:lpstr>
      <vt:lpstr>Gallery</vt:lpstr>
      <vt:lpstr>Communicating to Parents</vt:lpstr>
      <vt:lpstr>Communication characteristics</vt:lpstr>
      <vt:lpstr>Tact</vt:lpstr>
      <vt:lpstr>Worksheet 3.3 - Pairwork</vt:lpstr>
      <vt:lpstr>How to Give Constructive Criticism in 6 Steps</vt:lpstr>
      <vt:lpstr>1. Feedback Sandwich </vt:lpstr>
      <vt:lpstr>1. Example Positive</vt:lpstr>
      <vt:lpstr>1. Example Critique</vt:lpstr>
      <vt:lpstr>1. Example - Improvement</vt:lpstr>
      <vt:lpstr>2. Focus on the situation, not the person</vt:lpstr>
      <vt:lpstr>2. Examples</vt:lpstr>
      <vt:lpstr>2. Examples</vt:lpstr>
      <vt:lpstr>2. Examples</vt:lpstr>
      <vt:lpstr>2. Examples</vt:lpstr>
      <vt:lpstr>3. Be specific with your feedback</vt:lpstr>
      <vt:lpstr>3. Be specific with your feedback</vt:lpstr>
      <vt:lpstr>3. Example</vt:lpstr>
      <vt:lpstr>3. Example</vt:lpstr>
      <vt:lpstr>Worksheet 3.4 Scenario – oral </vt:lpstr>
      <vt:lpstr>Worksheet 3.4 Scenario</vt:lpstr>
      <vt:lpstr>4. Comment on things that are actionable</vt:lpstr>
      <vt:lpstr>Example</vt:lpstr>
      <vt:lpstr>5. Give recommendations on how to improve</vt:lpstr>
      <vt:lpstr>5. Example</vt:lpstr>
      <vt:lpstr>5. Example</vt:lpstr>
      <vt:lpstr>6. Don’t make assumptions</vt:lpstr>
      <vt:lpstr>6. Example</vt:lpstr>
      <vt:lpstr>6. Example</vt:lpstr>
      <vt:lpstr>6. Example</vt:lpstr>
      <vt:lpstr>Scenario – written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to Parents</dc:title>
  <dc:creator>Joanna Rav</dc:creator>
  <cp:lastModifiedBy>Joanna Rav</cp:lastModifiedBy>
  <cp:revision>21</cp:revision>
  <dcterms:created xsi:type="dcterms:W3CDTF">2021-06-03T22:52:59Z</dcterms:created>
  <dcterms:modified xsi:type="dcterms:W3CDTF">2021-06-08T12:12:28Z</dcterms:modified>
</cp:coreProperties>
</file>