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4" r:id="rId1"/>
  </p:sldMasterIdLst>
  <p:notesMasterIdLst>
    <p:notesMasterId r:id="rId14"/>
  </p:notesMasterIdLst>
  <p:sldIdLst>
    <p:sldId id="256" r:id="rId2"/>
    <p:sldId id="257" r:id="rId3"/>
    <p:sldId id="258" r:id="rId4"/>
    <p:sldId id="260" r:id="rId5"/>
    <p:sldId id="261" r:id="rId6"/>
    <p:sldId id="262" r:id="rId7"/>
    <p:sldId id="263" r:id="rId8"/>
    <p:sldId id="264" r:id="rId9"/>
    <p:sldId id="266" r:id="rId10"/>
    <p:sldId id="265"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62" autoAdjust="0"/>
    <p:restoredTop sz="96395" autoAdjust="0"/>
  </p:normalViewPr>
  <p:slideViewPr>
    <p:cSldViewPr snapToGrid="0">
      <p:cViewPr varScale="1">
        <p:scale>
          <a:sx n="111" d="100"/>
          <a:sy n="111" d="100"/>
        </p:scale>
        <p:origin x="10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1FEAB9-8CD3-4F70-A265-9737BE5EB9D2}" type="datetimeFigureOut">
              <a:rPr lang="en-US" smtClean="0"/>
              <a:t>6/8/2021</a:t>
            </a:fld>
            <a:endParaRPr lang="en-US"/>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A2DBD9-6492-4143-9390-52BDB8985441}" type="slidenum">
              <a:rPr lang="en-US" smtClean="0"/>
              <a:t>‹#›</a:t>
            </a:fld>
            <a:endParaRPr lang="en-US"/>
          </a:p>
        </p:txBody>
      </p:sp>
    </p:spTree>
    <p:extLst>
      <p:ext uri="{BB962C8B-B14F-4D97-AF65-F5344CB8AC3E}">
        <p14:creationId xmlns:p14="http://schemas.microsoft.com/office/powerpoint/2010/main" val="198288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1</a:t>
            </a:fld>
            <a:endParaRPr lang="en-US"/>
          </a:p>
        </p:txBody>
      </p:sp>
    </p:spTree>
    <p:extLst>
      <p:ext uri="{BB962C8B-B14F-4D97-AF65-F5344CB8AC3E}">
        <p14:creationId xmlns:p14="http://schemas.microsoft.com/office/powerpoint/2010/main" val="3062024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Communication skills can be defined as the transmission of a message that Communication skills can be defined as the transmission of a message that involves the shared understanding between the contexts in which the communication takes place (Saunders and Mills, 1999). In addition, teacher communication skills are important for a teacher in delivery of education to students (McCarthy and Carter, 2001). </a:t>
            </a:r>
            <a:endParaRPr lang="en-US" dirty="0"/>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2</a:t>
            </a:fld>
            <a:endParaRPr lang="en-US"/>
          </a:p>
        </p:txBody>
      </p:sp>
    </p:spTree>
    <p:extLst>
      <p:ext uri="{BB962C8B-B14F-4D97-AF65-F5344CB8AC3E}">
        <p14:creationId xmlns:p14="http://schemas.microsoft.com/office/powerpoint/2010/main" val="1279101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 Communication skills involve listening and speaking as well as reading and writing.</a:t>
            </a:r>
          </a:p>
          <a:p>
            <a:r>
              <a:rPr lang="en-US" dirty="0" smtClean="0"/>
              <a:t>- For effective teaching a teacher need to be highly skilled in all these areas. Teacher with good communication always make the things easier and understandable (Freddie Silver). </a:t>
            </a:r>
          </a:p>
          <a:p>
            <a:r>
              <a:rPr lang="en-US" dirty="0" smtClean="0"/>
              <a:t>- Effective communication skills are really important for a teacher in transmitting of education, classroom management and interaction with students in the class.</a:t>
            </a:r>
          </a:p>
          <a:p>
            <a:r>
              <a:rPr lang="en-US" dirty="0" smtClean="0"/>
              <a:t>- Teacher has to teach the students having different thinking approaches. </a:t>
            </a:r>
          </a:p>
          <a:p>
            <a:r>
              <a:rPr lang="en-US" dirty="0" smtClean="0"/>
              <a:t>- To teach in accordance with the ability and capability of the students a teacher need to adopt such skills of communication which motivate the students toward their learning process (</a:t>
            </a:r>
            <a:r>
              <a:rPr lang="en-US" dirty="0" err="1" smtClean="0"/>
              <a:t>Sng</a:t>
            </a:r>
            <a:r>
              <a:rPr lang="en-US" dirty="0" smtClean="0"/>
              <a:t> Bee,2012).</a:t>
            </a:r>
            <a:endParaRPr lang="en-US" dirty="0"/>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3</a:t>
            </a:fld>
            <a:endParaRPr lang="en-US"/>
          </a:p>
        </p:txBody>
      </p:sp>
    </p:spTree>
    <p:extLst>
      <p:ext uri="{BB962C8B-B14F-4D97-AF65-F5344CB8AC3E}">
        <p14:creationId xmlns:p14="http://schemas.microsoft.com/office/powerpoint/2010/main" val="4060419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You are the teacher and you have to review the performance of your student and offer them positive and negative feedback.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Brainstorm a list of negative feedback a teacher might give a student.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Write the ideas on the board.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Θέση αριθμού διαφάνειας 3"/>
          <p:cNvSpPr>
            <a:spLocks noGrp="1"/>
          </p:cNvSpPr>
          <p:nvPr>
            <p:ph type="sldNum" sz="quarter" idx="10"/>
          </p:nvPr>
        </p:nvSpPr>
        <p:spPr/>
        <p:txBody>
          <a:bodyPr/>
          <a:lstStyle/>
          <a:p>
            <a:fld id="{085C14EE-E25D-4943-8AD4-D11BAE2DD87D}" type="slidenum">
              <a:rPr lang="en-US" smtClean="0"/>
              <a:t>7</a:t>
            </a:fld>
            <a:endParaRPr lang="en-US"/>
          </a:p>
        </p:txBody>
      </p:sp>
    </p:spTree>
    <p:extLst>
      <p:ext uri="{BB962C8B-B14F-4D97-AF65-F5344CB8AC3E}">
        <p14:creationId xmlns:p14="http://schemas.microsoft.com/office/powerpoint/2010/main" val="2536574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Afterwards, invite a student in the class to come sit in a chair at the front. Thank him for coming to the yearly performance review, and start with a little small talk (</a:t>
            </a:r>
            <a:r>
              <a:rPr lang="en-US" i="1" dirty="0" smtClean="0"/>
              <a:t>So, Jim, you’ve been with us for one year now… time flies, doesn’t it?</a:t>
            </a:r>
            <a:r>
              <a:rPr lang="en-US" dirty="0" smtClean="0"/>
              <a:t>) Then, proceed to give him the negative feedback (ideas written on the board) tactfully. When finished, thank him for his time and close the meeting.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With the class, discuss how being tactful helped soften the criticism and promote goodwill.</a:t>
            </a:r>
          </a:p>
          <a:p>
            <a:endParaRPr lang="en-US" dirty="0"/>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9</a:t>
            </a:fld>
            <a:endParaRPr lang="en-US"/>
          </a:p>
        </p:txBody>
      </p:sp>
    </p:spTree>
    <p:extLst>
      <p:ext uri="{BB962C8B-B14F-4D97-AF65-F5344CB8AC3E}">
        <p14:creationId xmlns:p14="http://schemas.microsoft.com/office/powerpoint/2010/main" val="2875934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10</a:t>
            </a:fld>
            <a:endParaRPr lang="en-US"/>
          </a:p>
        </p:txBody>
      </p:sp>
    </p:spTree>
    <p:extLst>
      <p:ext uri="{BB962C8B-B14F-4D97-AF65-F5344CB8AC3E}">
        <p14:creationId xmlns:p14="http://schemas.microsoft.com/office/powerpoint/2010/main" val="3421446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6A2DBD9-6492-4143-9390-52BDB8985441}" type="slidenum">
              <a:rPr lang="en-US" smtClean="0"/>
              <a:t>11</a:t>
            </a:fld>
            <a:endParaRPr lang="en-US"/>
          </a:p>
        </p:txBody>
      </p:sp>
    </p:spTree>
    <p:extLst>
      <p:ext uri="{BB962C8B-B14F-4D97-AF65-F5344CB8AC3E}">
        <p14:creationId xmlns:p14="http://schemas.microsoft.com/office/powerpoint/2010/main" val="132150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smtClean="0"/>
              <a:t>Στυλ κύριου τίτλου</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8A87A34-81AB-432B-8DAE-1953F412C126}" type="datetimeFigureOut">
              <a:rPr lang="en-US" smtClean="0"/>
              <a:pPr/>
              <a:t>6/8/2021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D22F896-40B5-4ADD-8801-0D06FADFA095}" type="slidenum">
              <a:rPr lang="en-US" smtClean="0"/>
              <a:t>‹#›</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525809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484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9474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5548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el-GR" smtClean="0"/>
              <a:t>Στυλ κύριου τίτλου</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12403163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smtClean="0"/>
              <a:t>Στυλ κύριου τίτλου</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50509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smtClean="0"/>
              <a:t>Στυλ κύριου τίτλου</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3308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71527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7479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smtClean="0"/>
              <a:t>Στυλ κύριου τίτλου</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8719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1557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8A87A34-81AB-432B-8DAE-1953F412C126}" type="datetimeFigureOut">
              <a:rPr lang="en-US" smtClean="0"/>
              <a:pPr/>
              <a:t>6/8/2021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D22F896-40B5-4ADD-8801-0D06FADFA095}"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83775181"/>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fontScale="90000"/>
          </a:bodyPr>
          <a:lstStyle/>
          <a:p>
            <a:r>
              <a:rPr lang="en-US" dirty="0" smtClean="0"/>
              <a:t>Teacher: </a:t>
            </a:r>
            <a:br>
              <a:rPr lang="en-US" dirty="0" smtClean="0"/>
            </a:br>
            <a:r>
              <a:rPr lang="en-US" dirty="0" smtClean="0"/>
              <a:t>Communication with  Students</a:t>
            </a:r>
            <a:endParaRPr lang="en-US" dirty="0"/>
          </a:p>
        </p:txBody>
      </p:sp>
      <p:sp>
        <p:nvSpPr>
          <p:cNvPr id="3" name="Υπότιτλος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95006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Worksheet 3.2 Use </a:t>
            </a:r>
            <a:r>
              <a:rPr lang="en-US" dirty="0"/>
              <a:t>of Language</a:t>
            </a:r>
            <a:br>
              <a:rPr lang="en-US" dirty="0"/>
            </a:br>
            <a:r>
              <a:rPr lang="en-US" dirty="0"/>
              <a:t>Role play</a:t>
            </a:r>
          </a:p>
        </p:txBody>
      </p:sp>
      <p:sp>
        <p:nvSpPr>
          <p:cNvPr id="3" name="Θέση περιεχομένου 2"/>
          <p:cNvSpPr>
            <a:spLocks noGrp="1"/>
          </p:cNvSpPr>
          <p:nvPr>
            <p:ph idx="1"/>
          </p:nvPr>
        </p:nvSpPr>
        <p:spPr>
          <a:xfrm>
            <a:off x="1371600" y="1852551"/>
            <a:ext cx="9945584" cy="4702627"/>
          </a:xfrm>
        </p:spPr>
        <p:txBody>
          <a:bodyPr>
            <a:normAutofit fontScale="77500" lnSpcReduction="20000"/>
          </a:bodyPr>
          <a:lstStyle/>
          <a:p>
            <a:pPr marL="0" indent="0">
              <a:buNone/>
            </a:pPr>
            <a:endParaRPr lang="en-US" dirty="0"/>
          </a:p>
          <a:p>
            <a:pPr marL="0" indent="0">
              <a:buNone/>
            </a:pPr>
            <a:r>
              <a:rPr lang="en-US" sz="2600" dirty="0"/>
              <a:t>You are a teacher. It’s time for the </a:t>
            </a:r>
            <a:r>
              <a:rPr lang="en-US" sz="2600" b="1" dirty="0"/>
              <a:t>trimester performance review</a:t>
            </a:r>
            <a:r>
              <a:rPr lang="en-US" sz="2600" dirty="0"/>
              <a:t> of your students.  </a:t>
            </a:r>
            <a:r>
              <a:rPr lang="en-US" sz="2600" dirty="0" smtClean="0"/>
              <a:t/>
            </a:r>
            <a:br>
              <a:rPr lang="en-US" sz="2600" dirty="0" smtClean="0"/>
            </a:br>
            <a:r>
              <a:rPr lang="en-US" sz="2600" dirty="0" smtClean="0"/>
              <a:t>Today </a:t>
            </a:r>
            <a:r>
              <a:rPr lang="en-US" sz="2600" dirty="0"/>
              <a:t>you will meet with Kelly, one of them.</a:t>
            </a:r>
          </a:p>
          <a:p>
            <a:pPr marL="0" indent="0">
              <a:buNone/>
            </a:pPr>
            <a:r>
              <a:rPr lang="en-US" sz="2600" dirty="0"/>
              <a:t>This is what you </a:t>
            </a:r>
            <a:r>
              <a:rPr lang="en-US" sz="2600" i="1" dirty="0"/>
              <a:t>think</a:t>
            </a:r>
            <a:r>
              <a:rPr lang="en-US" sz="2600" dirty="0"/>
              <a:t> of Kelly:</a:t>
            </a:r>
          </a:p>
          <a:p>
            <a:pPr lvl="0"/>
            <a:r>
              <a:rPr lang="en-US" sz="2600" dirty="0"/>
              <a:t>she doesn’t work well with other students (her co-students don’t like to work with her really, she’s mean).</a:t>
            </a:r>
          </a:p>
          <a:p>
            <a:pPr lvl="0"/>
            <a:r>
              <a:rPr lang="en-US" sz="2600" dirty="0"/>
              <a:t>she works slowly compared to everyone else.</a:t>
            </a:r>
          </a:p>
          <a:p>
            <a:pPr lvl="0"/>
            <a:r>
              <a:rPr lang="en-US" sz="2600" dirty="0"/>
              <a:t>she doesn’t complete her obligations (within a team but also her own homework).</a:t>
            </a:r>
          </a:p>
          <a:p>
            <a:pPr lvl="0"/>
            <a:r>
              <a:rPr lang="en-US" sz="2600" dirty="0"/>
              <a:t>she says inappropriate things about other members of the team.</a:t>
            </a:r>
          </a:p>
          <a:p>
            <a:pPr lvl="0"/>
            <a:r>
              <a:rPr lang="en-US" sz="2600" dirty="0"/>
              <a:t>she sometimes falls asleep at </a:t>
            </a:r>
            <a:r>
              <a:rPr lang="en-US" sz="2600" dirty="0" smtClean="0"/>
              <a:t>her </a:t>
            </a:r>
            <a:r>
              <a:rPr lang="en-US" sz="2600" dirty="0"/>
              <a:t>desk </a:t>
            </a:r>
          </a:p>
          <a:p>
            <a:pPr lvl="0"/>
            <a:r>
              <a:rPr lang="en-US" sz="2600" dirty="0"/>
              <a:t>There are way too many </a:t>
            </a:r>
            <a:r>
              <a:rPr lang="en-US" sz="2600" dirty="0" smtClean="0"/>
              <a:t>spelling </a:t>
            </a:r>
            <a:r>
              <a:rPr lang="en-US" sz="2600" dirty="0"/>
              <a:t>mistakes in </a:t>
            </a:r>
            <a:r>
              <a:rPr lang="en-US" sz="2600" dirty="0" smtClean="0"/>
              <a:t>her </a:t>
            </a:r>
            <a:r>
              <a:rPr lang="en-US" sz="2600" dirty="0"/>
              <a:t>writing </a:t>
            </a:r>
          </a:p>
          <a:p>
            <a:pPr marL="0" indent="0">
              <a:buNone/>
            </a:pPr>
            <a:r>
              <a:rPr lang="en-US" sz="2600" dirty="0"/>
              <a:t>You can’t drop her grades in your class because she’s the daughter of your principal, but you have to talk to her about these issues today. Please discuss them with her </a:t>
            </a:r>
            <a:r>
              <a:rPr lang="en-US" sz="2600" i="1" dirty="0"/>
              <a:t>tactfully</a:t>
            </a:r>
            <a:r>
              <a:rPr lang="en-US" sz="2600" dirty="0"/>
              <a:t>.</a:t>
            </a:r>
          </a:p>
          <a:p>
            <a:endParaRPr lang="en-US" dirty="0"/>
          </a:p>
        </p:txBody>
      </p:sp>
    </p:spTree>
    <p:extLst>
      <p:ext uri="{BB962C8B-B14F-4D97-AF65-F5344CB8AC3E}">
        <p14:creationId xmlns:p14="http://schemas.microsoft.com/office/powerpoint/2010/main" val="3063604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99066" y="301978"/>
            <a:ext cx="10831690" cy="1485900"/>
          </a:xfrm>
        </p:spPr>
        <p:txBody>
          <a:bodyPr/>
          <a:lstStyle/>
          <a:p>
            <a:r>
              <a:rPr lang="en-US" dirty="0"/>
              <a:t>Worksheet 3.2 Use of </a:t>
            </a:r>
            <a:r>
              <a:rPr lang="en-US" dirty="0" smtClean="0"/>
              <a:t>Language - Role </a:t>
            </a:r>
            <a:r>
              <a:rPr lang="en-US" dirty="0"/>
              <a:t>play</a:t>
            </a:r>
          </a:p>
        </p:txBody>
      </p:sp>
      <p:sp>
        <p:nvSpPr>
          <p:cNvPr id="3" name="Θέση περιεχομένου 2"/>
          <p:cNvSpPr>
            <a:spLocks noGrp="1"/>
          </p:cNvSpPr>
          <p:nvPr>
            <p:ph idx="1"/>
          </p:nvPr>
        </p:nvSpPr>
        <p:spPr>
          <a:xfrm>
            <a:off x="1371600" y="1422400"/>
            <a:ext cx="9601200" cy="4445000"/>
          </a:xfrm>
        </p:spPr>
        <p:txBody>
          <a:bodyPr>
            <a:normAutofit fontScale="85000" lnSpcReduction="10000"/>
          </a:bodyPr>
          <a:lstStyle/>
          <a:p>
            <a:r>
              <a:rPr lang="en-US" b="1" dirty="0" err="1"/>
              <a:t>Scenariu</a:t>
            </a:r>
            <a:r>
              <a:rPr lang="en-US" b="1" dirty="0"/>
              <a:t> - Kelly </a:t>
            </a:r>
            <a:endParaRPr lang="en-US" dirty="0"/>
          </a:p>
          <a:p>
            <a:r>
              <a:rPr lang="en-US" dirty="0" err="1"/>
              <a:t>Esti</a:t>
            </a:r>
            <a:r>
              <a:rPr lang="en-US" dirty="0"/>
              <a:t> un </a:t>
            </a:r>
            <a:r>
              <a:rPr lang="en-US" dirty="0" err="1"/>
              <a:t>profesor</a:t>
            </a:r>
            <a:r>
              <a:rPr lang="en-US" dirty="0"/>
              <a:t>. Este </a:t>
            </a:r>
            <a:r>
              <a:rPr lang="en-US" dirty="0" err="1"/>
              <a:t>timpul</a:t>
            </a:r>
            <a:r>
              <a:rPr lang="en-US" dirty="0"/>
              <a:t> </a:t>
            </a:r>
            <a:r>
              <a:rPr lang="en-US" dirty="0" err="1"/>
              <a:t>pentru</a:t>
            </a:r>
            <a:r>
              <a:rPr lang="en-US" dirty="0"/>
              <a:t> </a:t>
            </a:r>
            <a:r>
              <a:rPr lang="en-US" dirty="0" err="1"/>
              <a:t>revizuirea</a:t>
            </a:r>
            <a:r>
              <a:rPr lang="en-US" dirty="0"/>
              <a:t> </a:t>
            </a:r>
            <a:r>
              <a:rPr lang="en-US" dirty="0" err="1"/>
              <a:t>performanței</a:t>
            </a:r>
            <a:r>
              <a:rPr lang="en-US" dirty="0"/>
              <a:t> </a:t>
            </a:r>
            <a:r>
              <a:rPr lang="en-US" dirty="0" err="1"/>
              <a:t>trimestriale</a:t>
            </a:r>
            <a:r>
              <a:rPr lang="en-US" dirty="0"/>
              <a:t> a </a:t>
            </a:r>
            <a:r>
              <a:rPr lang="en-US" dirty="0" err="1"/>
              <a:t>studenților</a:t>
            </a:r>
            <a:r>
              <a:rPr lang="en-US" dirty="0"/>
              <a:t>. </a:t>
            </a:r>
            <a:r>
              <a:rPr lang="en-US" dirty="0" err="1"/>
              <a:t>Astăzi</a:t>
            </a:r>
            <a:r>
              <a:rPr lang="en-US" dirty="0"/>
              <a:t> </a:t>
            </a:r>
            <a:r>
              <a:rPr lang="en-US" dirty="0" err="1"/>
              <a:t>vă</a:t>
            </a:r>
            <a:r>
              <a:rPr lang="en-US" dirty="0"/>
              <a:t> </a:t>
            </a:r>
            <a:r>
              <a:rPr lang="en-US" dirty="0" err="1"/>
              <a:t>veți</a:t>
            </a:r>
            <a:r>
              <a:rPr lang="en-US" dirty="0"/>
              <a:t> </a:t>
            </a:r>
            <a:r>
              <a:rPr lang="en-US" dirty="0" err="1"/>
              <a:t>întâlni</a:t>
            </a:r>
            <a:r>
              <a:rPr lang="en-US" dirty="0"/>
              <a:t> cu Kelly, </a:t>
            </a:r>
            <a:r>
              <a:rPr lang="en-US" dirty="0" err="1"/>
              <a:t>una</a:t>
            </a:r>
            <a:r>
              <a:rPr lang="en-US" dirty="0"/>
              <a:t> </a:t>
            </a:r>
            <a:r>
              <a:rPr lang="en-US" dirty="0" err="1"/>
              <a:t>dintre</a:t>
            </a:r>
            <a:r>
              <a:rPr lang="en-US" dirty="0"/>
              <a:t> </a:t>
            </a:r>
            <a:r>
              <a:rPr lang="en-US" dirty="0" err="1"/>
              <a:t>ele</a:t>
            </a:r>
            <a:r>
              <a:rPr lang="en-US" dirty="0"/>
              <a:t>. </a:t>
            </a:r>
          </a:p>
          <a:p>
            <a:r>
              <a:rPr lang="en-US" dirty="0" err="1"/>
              <a:t>Iată</a:t>
            </a:r>
            <a:r>
              <a:rPr lang="en-US" dirty="0"/>
              <a:t> </a:t>
            </a:r>
            <a:r>
              <a:rPr lang="en-US" dirty="0" err="1"/>
              <a:t>ce</a:t>
            </a:r>
            <a:r>
              <a:rPr lang="en-US" dirty="0"/>
              <a:t> </a:t>
            </a:r>
            <a:r>
              <a:rPr lang="en-US" dirty="0" err="1"/>
              <a:t>crezi</a:t>
            </a:r>
            <a:r>
              <a:rPr lang="en-US" dirty="0"/>
              <a:t> </a:t>
            </a:r>
            <a:r>
              <a:rPr lang="en-US" dirty="0" err="1"/>
              <a:t>despre</a:t>
            </a:r>
            <a:r>
              <a:rPr lang="en-US" dirty="0"/>
              <a:t> Kelly: </a:t>
            </a:r>
          </a:p>
          <a:p>
            <a:pPr marL="450850" indent="0">
              <a:buNone/>
            </a:pPr>
            <a:r>
              <a:rPr lang="en-US" dirty="0"/>
              <a:t>1. nu </a:t>
            </a:r>
            <a:r>
              <a:rPr lang="en-US" dirty="0" err="1"/>
              <a:t>funcționează</a:t>
            </a:r>
            <a:r>
              <a:rPr lang="en-US" dirty="0"/>
              <a:t> bine cu </a:t>
            </a:r>
            <a:r>
              <a:rPr lang="en-US" dirty="0" err="1"/>
              <a:t>alți</a:t>
            </a:r>
            <a:r>
              <a:rPr lang="en-US" dirty="0"/>
              <a:t> </a:t>
            </a:r>
            <a:r>
              <a:rPr lang="en-US" dirty="0" err="1"/>
              <a:t>studenți</a:t>
            </a:r>
            <a:r>
              <a:rPr lang="en-US" dirty="0"/>
              <a:t> (</a:t>
            </a:r>
            <a:r>
              <a:rPr lang="en-US" dirty="0" err="1"/>
              <a:t>colegilor</a:t>
            </a:r>
            <a:r>
              <a:rPr lang="en-US" dirty="0"/>
              <a:t> </a:t>
            </a:r>
            <a:r>
              <a:rPr lang="en-US" dirty="0" err="1"/>
              <a:t>ei</a:t>
            </a:r>
            <a:r>
              <a:rPr lang="en-US" dirty="0"/>
              <a:t> nu le place </a:t>
            </a:r>
            <a:r>
              <a:rPr lang="en-US" dirty="0" err="1"/>
              <a:t>să</a:t>
            </a:r>
            <a:r>
              <a:rPr lang="en-US" dirty="0"/>
              <a:t> </a:t>
            </a:r>
            <a:r>
              <a:rPr lang="en-US" dirty="0" err="1"/>
              <a:t>lucreze</a:t>
            </a:r>
            <a:r>
              <a:rPr lang="en-US" dirty="0"/>
              <a:t> cu </a:t>
            </a:r>
            <a:r>
              <a:rPr lang="en-US" dirty="0" err="1"/>
              <a:t>ea</a:t>
            </a:r>
            <a:r>
              <a:rPr lang="en-US" dirty="0"/>
              <a:t> cu </a:t>
            </a:r>
            <a:r>
              <a:rPr lang="en-US" dirty="0" err="1"/>
              <a:t>adevărat</a:t>
            </a:r>
            <a:r>
              <a:rPr lang="en-US" dirty="0"/>
              <a:t>, </a:t>
            </a:r>
            <a:r>
              <a:rPr lang="en-US" dirty="0" err="1"/>
              <a:t>este</a:t>
            </a:r>
            <a:r>
              <a:rPr lang="en-US" dirty="0"/>
              <a:t> </a:t>
            </a:r>
            <a:r>
              <a:rPr lang="en-US" dirty="0" err="1"/>
              <a:t>răutăcioasă</a:t>
            </a:r>
            <a:r>
              <a:rPr lang="en-US" dirty="0"/>
              <a:t>). </a:t>
            </a:r>
          </a:p>
          <a:p>
            <a:pPr marL="450850" indent="0">
              <a:buNone/>
            </a:pPr>
            <a:r>
              <a:rPr lang="en-US" dirty="0"/>
              <a:t>2. </a:t>
            </a:r>
            <a:r>
              <a:rPr lang="en-US" dirty="0" err="1"/>
              <a:t>lucrează</a:t>
            </a:r>
            <a:r>
              <a:rPr lang="en-US" dirty="0"/>
              <a:t> </a:t>
            </a:r>
            <a:r>
              <a:rPr lang="en-US" dirty="0" err="1"/>
              <a:t>încet</a:t>
            </a:r>
            <a:r>
              <a:rPr lang="en-US" dirty="0"/>
              <a:t> </a:t>
            </a:r>
            <a:r>
              <a:rPr lang="en-US" dirty="0" err="1"/>
              <a:t>comparativ</a:t>
            </a:r>
            <a:r>
              <a:rPr lang="en-US" dirty="0"/>
              <a:t> cu </a:t>
            </a:r>
            <a:r>
              <a:rPr lang="en-US" dirty="0" err="1"/>
              <a:t>toți</a:t>
            </a:r>
            <a:r>
              <a:rPr lang="en-US" dirty="0"/>
              <a:t> </a:t>
            </a:r>
            <a:r>
              <a:rPr lang="en-US" dirty="0" err="1"/>
              <a:t>ceilalți</a:t>
            </a:r>
            <a:r>
              <a:rPr lang="en-US" dirty="0"/>
              <a:t>. </a:t>
            </a:r>
          </a:p>
          <a:p>
            <a:pPr marL="450850" indent="0">
              <a:buNone/>
            </a:pPr>
            <a:r>
              <a:rPr lang="en-US" dirty="0"/>
              <a:t>3. nu </a:t>
            </a:r>
            <a:r>
              <a:rPr lang="en-US" dirty="0" err="1"/>
              <a:t>își</a:t>
            </a:r>
            <a:r>
              <a:rPr lang="en-US" dirty="0"/>
              <a:t> </a:t>
            </a:r>
            <a:r>
              <a:rPr lang="en-US" dirty="0" err="1"/>
              <a:t>îndeplinește</a:t>
            </a:r>
            <a:r>
              <a:rPr lang="en-US" dirty="0"/>
              <a:t> </a:t>
            </a:r>
            <a:r>
              <a:rPr lang="en-US" dirty="0" err="1"/>
              <a:t>obligațiile</a:t>
            </a:r>
            <a:r>
              <a:rPr lang="en-US" dirty="0"/>
              <a:t> (</a:t>
            </a:r>
            <a:r>
              <a:rPr lang="en-US" dirty="0" err="1"/>
              <a:t>în</a:t>
            </a:r>
            <a:r>
              <a:rPr lang="en-US" dirty="0"/>
              <a:t> </a:t>
            </a:r>
            <a:r>
              <a:rPr lang="en-US" dirty="0" err="1"/>
              <a:t>cadrul</a:t>
            </a:r>
            <a:r>
              <a:rPr lang="en-US" dirty="0"/>
              <a:t> </a:t>
            </a:r>
            <a:r>
              <a:rPr lang="en-US" dirty="0" err="1"/>
              <a:t>unei</a:t>
            </a:r>
            <a:r>
              <a:rPr lang="en-US" dirty="0"/>
              <a:t> </a:t>
            </a:r>
            <a:r>
              <a:rPr lang="en-US" dirty="0" err="1"/>
              <a:t>echipe</a:t>
            </a:r>
            <a:r>
              <a:rPr lang="en-US" dirty="0"/>
              <a:t>, </a:t>
            </a:r>
            <a:r>
              <a:rPr lang="en-US" dirty="0" err="1"/>
              <a:t>dar</a:t>
            </a:r>
            <a:r>
              <a:rPr lang="en-US" dirty="0"/>
              <a:t> </a:t>
            </a:r>
            <a:r>
              <a:rPr lang="en-US" dirty="0" err="1"/>
              <a:t>și</a:t>
            </a:r>
            <a:r>
              <a:rPr lang="en-US" dirty="0"/>
              <a:t> </a:t>
            </a:r>
            <a:r>
              <a:rPr lang="en-US" dirty="0" err="1"/>
              <a:t>propriile</a:t>
            </a:r>
            <a:r>
              <a:rPr lang="en-US" dirty="0"/>
              <a:t> </a:t>
            </a:r>
            <a:r>
              <a:rPr lang="en-US" dirty="0" err="1"/>
              <a:t>teme</a:t>
            </a:r>
            <a:r>
              <a:rPr lang="en-US" dirty="0"/>
              <a:t>). </a:t>
            </a:r>
          </a:p>
          <a:p>
            <a:pPr marL="450850" indent="0">
              <a:buNone/>
            </a:pPr>
            <a:r>
              <a:rPr lang="it-IT" dirty="0"/>
              <a:t>4. spune lucruri nepotrivite despre ceilalți membri ai echipei. </a:t>
            </a:r>
          </a:p>
          <a:p>
            <a:pPr marL="450850" indent="0">
              <a:buNone/>
            </a:pPr>
            <a:r>
              <a:rPr lang="it-IT" dirty="0"/>
              <a:t>5. ea uneori adoarme la biroul lui </a:t>
            </a:r>
          </a:p>
          <a:p>
            <a:pPr marL="450850" indent="0">
              <a:buNone/>
            </a:pPr>
            <a:r>
              <a:rPr lang="en-US" dirty="0"/>
              <a:t>6. </a:t>
            </a:r>
            <a:r>
              <a:rPr lang="en-US" dirty="0" err="1"/>
              <a:t>Există</a:t>
            </a:r>
            <a:r>
              <a:rPr lang="en-US" dirty="0"/>
              <a:t> </a:t>
            </a:r>
            <a:r>
              <a:rPr lang="en-US" dirty="0" err="1"/>
              <a:t>prea</a:t>
            </a:r>
            <a:r>
              <a:rPr lang="en-US" dirty="0"/>
              <a:t> </a:t>
            </a:r>
            <a:r>
              <a:rPr lang="en-US" dirty="0" err="1"/>
              <a:t>multe</a:t>
            </a:r>
            <a:r>
              <a:rPr lang="en-US" dirty="0"/>
              <a:t> </a:t>
            </a:r>
            <a:r>
              <a:rPr lang="en-US" dirty="0" err="1"/>
              <a:t>greșeli</a:t>
            </a:r>
            <a:r>
              <a:rPr lang="en-US" dirty="0"/>
              <a:t> de </a:t>
            </a:r>
            <a:r>
              <a:rPr lang="en-US" dirty="0" err="1"/>
              <a:t>ortografie</a:t>
            </a:r>
            <a:r>
              <a:rPr lang="en-US" dirty="0"/>
              <a:t> </a:t>
            </a:r>
            <a:r>
              <a:rPr lang="en-US" dirty="0" err="1"/>
              <a:t>în</a:t>
            </a:r>
            <a:r>
              <a:rPr lang="en-US" dirty="0"/>
              <a:t> </a:t>
            </a:r>
            <a:r>
              <a:rPr lang="en-US" dirty="0" err="1"/>
              <a:t>scrisul</a:t>
            </a:r>
            <a:r>
              <a:rPr lang="en-US" dirty="0"/>
              <a:t> </a:t>
            </a:r>
            <a:r>
              <a:rPr lang="en-US" dirty="0" err="1"/>
              <a:t>său</a:t>
            </a:r>
            <a:r>
              <a:rPr lang="en-US" dirty="0"/>
              <a:t> </a:t>
            </a:r>
          </a:p>
          <a:p>
            <a:r>
              <a:rPr lang="en-US" dirty="0"/>
              <a:t>Nu </a:t>
            </a:r>
            <a:r>
              <a:rPr lang="en-US" dirty="0" err="1"/>
              <a:t>poți</a:t>
            </a:r>
            <a:r>
              <a:rPr lang="en-US" dirty="0"/>
              <a:t> </a:t>
            </a:r>
            <a:r>
              <a:rPr lang="en-US" dirty="0" err="1"/>
              <a:t>să-ți</a:t>
            </a:r>
            <a:r>
              <a:rPr lang="en-US" dirty="0"/>
              <a:t> </a:t>
            </a:r>
            <a:r>
              <a:rPr lang="en-US" dirty="0" err="1"/>
              <a:t>dai</a:t>
            </a:r>
            <a:r>
              <a:rPr lang="en-US" dirty="0"/>
              <a:t> </a:t>
            </a:r>
            <a:r>
              <a:rPr lang="en-US" dirty="0" err="1"/>
              <a:t>notele</a:t>
            </a:r>
            <a:r>
              <a:rPr lang="en-US" dirty="0"/>
              <a:t> la </a:t>
            </a:r>
            <a:r>
              <a:rPr lang="en-US" dirty="0" err="1"/>
              <a:t>clasa</a:t>
            </a:r>
            <a:r>
              <a:rPr lang="en-US" dirty="0"/>
              <a:t> ta </a:t>
            </a:r>
            <a:r>
              <a:rPr lang="en-US" dirty="0" err="1"/>
              <a:t>pentru</a:t>
            </a:r>
            <a:r>
              <a:rPr lang="en-US" dirty="0"/>
              <a:t> </a:t>
            </a:r>
            <a:r>
              <a:rPr lang="en-US" dirty="0" err="1"/>
              <a:t>că</a:t>
            </a:r>
            <a:r>
              <a:rPr lang="en-US" dirty="0"/>
              <a:t> </a:t>
            </a:r>
            <a:r>
              <a:rPr lang="en-US" dirty="0" err="1"/>
              <a:t>este</a:t>
            </a:r>
            <a:r>
              <a:rPr lang="en-US" dirty="0"/>
              <a:t> </a:t>
            </a:r>
            <a:r>
              <a:rPr lang="en-US" dirty="0" err="1"/>
              <a:t>fiica</a:t>
            </a:r>
            <a:r>
              <a:rPr lang="en-US" dirty="0"/>
              <a:t> </a:t>
            </a:r>
            <a:r>
              <a:rPr lang="en-US" dirty="0" err="1"/>
              <a:t>unei</a:t>
            </a:r>
            <a:r>
              <a:rPr lang="en-US" dirty="0"/>
              <a:t> </a:t>
            </a:r>
            <a:r>
              <a:rPr lang="en-US" dirty="0" err="1"/>
              <a:t>persoane</a:t>
            </a:r>
            <a:r>
              <a:rPr lang="en-US" dirty="0"/>
              <a:t> </a:t>
            </a:r>
            <a:r>
              <a:rPr lang="en-US" dirty="0" err="1"/>
              <a:t>politice</a:t>
            </a:r>
            <a:r>
              <a:rPr lang="en-US" dirty="0"/>
              <a:t> </a:t>
            </a:r>
            <a:r>
              <a:rPr lang="en-US" dirty="0" err="1"/>
              <a:t>înalte</a:t>
            </a:r>
            <a:r>
              <a:rPr lang="en-US" dirty="0"/>
              <a:t> din zona ta, </a:t>
            </a:r>
            <a:r>
              <a:rPr lang="en-US" dirty="0" err="1"/>
              <a:t>dar</a:t>
            </a:r>
            <a:r>
              <a:rPr lang="en-US" dirty="0"/>
              <a:t> </a:t>
            </a:r>
            <a:r>
              <a:rPr lang="en-US" dirty="0" err="1"/>
              <a:t>astăzi</a:t>
            </a:r>
            <a:r>
              <a:rPr lang="en-US" dirty="0"/>
              <a:t> </a:t>
            </a:r>
            <a:r>
              <a:rPr lang="en-US" dirty="0" err="1"/>
              <a:t>trebuie</a:t>
            </a:r>
            <a:r>
              <a:rPr lang="en-US" dirty="0"/>
              <a:t> </a:t>
            </a:r>
            <a:r>
              <a:rPr lang="en-US" dirty="0" err="1"/>
              <a:t>să</a:t>
            </a:r>
            <a:r>
              <a:rPr lang="en-US" dirty="0"/>
              <a:t> </a:t>
            </a:r>
            <a:r>
              <a:rPr lang="en-US" dirty="0" err="1"/>
              <a:t>vorbești</a:t>
            </a:r>
            <a:r>
              <a:rPr lang="en-US" dirty="0"/>
              <a:t> cu </a:t>
            </a:r>
            <a:r>
              <a:rPr lang="en-US" dirty="0" err="1"/>
              <a:t>ea</a:t>
            </a:r>
            <a:r>
              <a:rPr lang="en-US" dirty="0"/>
              <a:t> </a:t>
            </a:r>
            <a:r>
              <a:rPr lang="en-US" dirty="0" err="1"/>
              <a:t>despre</a:t>
            </a:r>
            <a:r>
              <a:rPr lang="en-US" dirty="0"/>
              <a:t> </a:t>
            </a:r>
            <a:r>
              <a:rPr lang="en-US" dirty="0" err="1"/>
              <a:t>aceste</a:t>
            </a:r>
            <a:r>
              <a:rPr lang="en-US" dirty="0"/>
              <a:t> </a:t>
            </a:r>
            <a:r>
              <a:rPr lang="en-US" dirty="0" err="1"/>
              <a:t>probleme</a:t>
            </a:r>
            <a:r>
              <a:rPr lang="en-US" dirty="0"/>
              <a:t>. </a:t>
            </a:r>
            <a:r>
              <a:rPr lang="en-US" dirty="0" err="1"/>
              <a:t>Vă</a:t>
            </a:r>
            <a:r>
              <a:rPr lang="en-US" dirty="0"/>
              <a:t> </a:t>
            </a:r>
            <a:r>
              <a:rPr lang="en-US" dirty="0" err="1"/>
              <a:t>rugăm</a:t>
            </a:r>
            <a:r>
              <a:rPr lang="en-US" dirty="0"/>
              <a:t> </a:t>
            </a:r>
            <a:r>
              <a:rPr lang="en-US" dirty="0" err="1"/>
              <a:t>să</a:t>
            </a:r>
            <a:r>
              <a:rPr lang="en-US" dirty="0"/>
              <a:t> le </a:t>
            </a:r>
            <a:r>
              <a:rPr lang="en-US" dirty="0" err="1"/>
              <a:t>discutați</a:t>
            </a:r>
            <a:r>
              <a:rPr lang="en-US" dirty="0"/>
              <a:t> cu </a:t>
            </a:r>
            <a:r>
              <a:rPr lang="en-US" dirty="0" err="1"/>
              <a:t>ea</a:t>
            </a:r>
            <a:r>
              <a:rPr lang="en-US" dirty="0"/>
              <a:t> cu tact.</a:t>
            </a:r>
          </a:p>
        </p:txBody>
      </p:sp>
    </p:spTree>
    <p:extLst>
      <p:ext uri="{BB962C8B-B14F-4D97-AF65-F5344CB8AC3E}">
        <p14:creationId xmlns:p14="http://schemas.microsoft.com/office/powerpoint/2010/main" val="3546469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Worksheet 3.2 Use of Language</a:t>
            </a:r>
            <a:br>
              <a:rPr lang="en-US" dirty="0"/>
            </a:br>
            <a:r>
              <a:rPr lang="en-US" dirty="0"/>
              <a:t>Role </a:t>
            </a:r>
            <a:r>
              <a:rPr lang="en-US" dirty="0" smtClean="0"/>
              <a:t>play </a:t>
            </a:r>
            <a:endParaRPr lang="en-US" dirty="0"/>
          </a:p>
        </p:txBody>
      </p:sp>
      <p:sp>
        <p:nvSpPr>
          <p:cNvPr id="3" name="Θέση περιεχομένου 2"/>
          <p:cNvSpPr>
            <a:spLocks noGrp="1"/>
          </p:cNvSpPr>
          <p:nvPr>
            <p:ph idx="1"/>
          </p:nvPr>
        </p:nvSpPr>
        <p:spPr>
          <a:xfrm>
            <a:off x="1371600" y="2286000"/>
            <a:ext cx="8859328" cy="3581400"/>
          </a:xfrm>
        </p:spPr>
        <p:txBody>
          <a:bodyPr>
            <a:normAutofit fontScale="92500"/>
          </a:bodyPr>
          <a:lstStyle/>
          <a:p>
            <a:r>
              <a:rPr lang="en-US" dirty="0" smtClean="0"/>
              <a:t>What would you say to Kelly?</a:t>
            </a:r>
          </a:p>
          <a:p>
            <a:pPr lvl="1"/>
            <a:r>
              <a:rPr lang="en-US" dirty="0" smtClean="0"/>
              <a:t>Dear Kelly, it </a:t>
            </a:r>
            <a:r>
              <a:rPr lang="en-US" b="1" dirty="0" smtClean="0"/>
              <a:t>looks like </a:t>
            </a:r>
            <a:r>
              <a:rPr lang="en-US" dirty="0" smtClean="0"/>
              <a:t>you are always alone in your project team work. </a:t>
            </a:r>
            <a:r>
              <a:rPr lang="en-US" b="1" dirty="0" smtClean="0"/>
              <a:t>Wouldn’t be better </a:t>
            </a:r>
            <a:r>
              <a:rPr lang="en-US" dirty="0" smtClean="0"/>
              <a:t>if you would find a co-mate and make a great team? It </a:t>
            </a:r>
            <a:r>
              <a:rPr lang="en-US" b="1" dirty="0" smtClean="0"/>
              <a:t>could</a:t>
            </a:r>
            <a:r>
              <a:rPr lang="en-US" dirty="0" smtClean="0"/>
              <a:t> turn out to be the start of a great friendship. </a:t>
            </a:r>
          </a:p>
          <a:p>
            <a:pPr lvl="1"/>
            <a:r>
              <a:rPr lang="en-US" b="1" dirty="0" smtClean="0"/>
              <a:t>You are good </a:t>
            </a:r>
            <a:r>
              <a:rPr lang="en-US" b="1" dirty="0" smtClean="0">
                <a:solidFill>
                  <a:srgbClr val="FF0000"/>
                </a:solidFill>
              </a:rPr>
              <a:t>but</a:t>
            </a:r>
            <a:r>
              <a:rPr lang="en-US" dirty="0" smtClean="0"/>
              <a:t> need to collaborate with the others. Your work </a:t>
            </a:r>
            <a:r>
              <a:rPr lang="en-US" b="1" dirty="0" smtClean="0"/>
              <a:t>seems to be </a:t>
            </a:r>
            <a:r>
              <a:rPr lang="en-US" dirty="0" smtClean="0"/>
              <a:t>a little slow but if you work with someone you will be </a:t>
            </a:r>
            <a:r>
              <a:rPr lang="en-US" b="1" dirty="0" smtClean="0"/>
              <a:t>probably</a:t>
            </a:r>
            <a:r>
              <a:rPr lang="en-US" dirty="0" smtClean="0"/>
              <a:t> a little faster.</a:t>
            </a:r>
          </a:p>
          <a:p>
            <a:pPr lvl="1"/>
            <a:r>
              <a:rPr lang="en-US" b="1" dirty="0" smtClean="0"/>
              <a:t>If you are </a:t>
            </a:r>
            <a:r>
              <a:rPr lang="en-US" dirty="0" smtClean="0"/>
              <a:t>a good friend, you will never be excluded from the group. </a:t>
            </a:r>
            <a:r>
              <a:rPr lang="en-US" b="1" dirty="0" smtClean="0"/>
              <a:t>Wouldn’t be better if </a:t>
            </a:r>
            <a:r>
              <a:rPr lang="en-US" dirty="0" smtClean="0"/>
              <a:t>you are a little more active so you will never get bored.</a:t>
            </a:r>
          </a:p>
          <a:p>
            <a:pPr lvl="1"/>
            <a:r>
              <a:rPr lang="en-US" dirty="0" smtClean="0"/>
              <a:t>I am sure that you have </a:t>
            </a:r>
            <a:r>
              <a:rPr lang="en-US" b="1" dirty="0" smtClean="0"/>
              <a:t>wonderful</a:t>
            </a:r>
            <a:r>
              <a:rPr lang="en-US" dirty="0" smtClean="0"/>
              <a:t> ideas and it would a be a </a:t>
            </a:r>
            <a:r>
              <a:rPr lang="en-US" b="1" dirty="0" smtClean="0"/>
              <a:t>nice chance</a:t>
            </a:r>
            <a:r>
              <a:rPr lang="en-US" dirty="0" smtClean="0"/>
              <a:t> to share with others. </a:t>
            </a:r>
            <a:r>
              <a:rPr lang="en-US" b="1" dirty="0" smtClean="0"/>
              <a:t>This will also help your </a:t>
            </a:r>
            <a:r>
              <a:rPr lang="en-US" dirty="0" smtClean="0"/>
              <a:t>grades to be increased.</a:t>
            </a:r>
            <a:endParaRPr lang="en-US" dirty="0"/>
          </a:p>
        </p:txBody>
      </p:sp>
    </p:spTree>
    <p:extLst>
      <p:ext uri="{BB962C8B-B14F-4D97-AF65-F5344CB8AC3E}">
        <p14:creationId xmlns:p14="http://schemas.microsoft.com/office/powerpoint/2010/main" val="2589754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Communication</a:t>
            </a:r>
            <a:endParaRPr lang="en-US" dirty="0"/>
          </a:p>
        </p:txBody>
      </p:sp>
      <p:sp>
        <p:nvSpPr>
          <p:cNvPr id="3" name="Θέση περιεχομένου 2"/>
          <p:cNvSpPr>
            <a:spLocks noGrp="1"/>
          </p:cNvSpPr>
          <p:nvPr>
            <p:ph idx="1"/>
          </p:nvPr>
        </p:nvSpPr>
        <p:spPr>
          <a:xfrm>
            <a:off x="1371600" y="2286000"/>
            <a:ext cx="5429250" cy="3581400"/>
          </a:xfrm>
        </p:spPr>
        <p:txBody>
          <a:bodyPr>
            <a:normAutofit lnSpcReduction="10000"/>
          </a:bodyPr>
          <a:lstStyle/>
          <a:p>
            <a:r>
              <a:rPr lang="en-US" dirty="0"/>
              <a:t>Communication </a:t>
            </a:r>
            <a:r>
              <a:rPr lang="en-US" dirty="0" smtClean="0"/>
              <a:t>= </a:t>
            </a:r>
            <a:r>
              <a:rPr lang="en-US" b="1" dirty="0" smtClean="0"/>
              <a:t>transmission </a:t>
            </a:r>
            <a:r>
              <a:rPr lang="en-US" b="1" dirty="0"/>
              <a:t>of a message </a:t>
            </a:r>
            <a:endParaRPr lang="en-US" b="1" dirty="0" smtClean="0"/>
          </a:p>
          <a:p>
            <a:r>
              <a:rPr lang="en-US" dirty="0" smtClean="0"/>
              <a:t> </a:t>
            </a:r>
            <a:r>
              <a:rPr lang="en-US" dirty="0"/>
              <a:t>Communication skills </a:t>
            </a:r>
            <a:r>
              <a:rPr lang="en-US" dirty="0" smtClean="0"/>
              <a:t>= transmission </a:t>
            </a:r>
            <a:r>
              <a:rPr lang="en-US" dirty="0"/>
              <a:t>of a message that involves the </a:t>
            </a:r>
            <a:r>
              <a:rPr lang="en-US" b="1" dirty="0"/>
              <a:t>shared understanding </a:t>
            </a:r>
            <a:r>
              <a:rPr lang="en-US" dirty="0"/>
              <a:t>between the contexts in which the communication takes place (Saunders and Mills, 1999</a:t>
            </a:r>
            <a:r>
              <a:rPr lang="en-US" dirty="0" smtClean="0"/>
              <a:t>).</a:t>
            </a:r>
          </a:p>
          <a:p>
            <a:endParaRPr lang="en-US" dirty="0"/>
          </a:p>
          <a:p>
            <a:r>
              <a:rPr lang="en-US" dirty="0"/>
              <a:t>T</a:t>
            </a:r>
            <a:r>
              <a:rPr lang="en-US" dirty="0" smtClean="0"/>
              <a:t>eacher </a:t>
            </a:r>
            <a:r>
              <a:rPr lang="en-US" dirty="0"/>
              <a:t>communication skills are important for a teacher in </a:t>
            </a:r>
            <a:r>
              <a:rPr lang="en-US" b="1" dirty="0"/>
              <a:t>delivery of education </a:t>
            </a:r>
            <a:r>
              <a:rPr lang="en-US" dirty="0"/>
              <a:t>to students </a:t>
            </a:r>
            <a:r>
              <a:rPr lang="en-US" dirty="0" smtClean="0"/>
              <a:t/>
            </a:r>
            <a:br>
              <a:rPr lang="en-US" dirty="0" smtClean="0"/>
            </a:br>
            <a:r>
              <a:rPr lang="en-US" dirty="0" smtClean="0"/>
              <a:t>(</a:t>
            </a:r>
            <a:r>
              <a:rPr lang="en-US" dirty="0"/>
              <a:t>McCarthy and Carter, 2001). </a:t>
            </a:r>
          </a:p>
        </p:txBody>
      </p:sp>
      <p:sp>
        <p:nvSpPr>
          <p:cNvPr id="4" name="Ορθογώνιο 3"/>
          <p:cNvSpPr/>
          <p:nvPr/>
        </p:nvSpPr>
        <p:spPr>
          <a:xfrm>
            <a:off x="7434261" y="4086225"/>
            <a:ext cx="4038601" cy="1938992"/>
          </a:xfrm>
          <a:prstGeom prst="rect">
            <a:avLst/>
          </a:prstGeom>
        </p:spPr>
        <p:txBody>
          <a:bodyPr wrap="square">
            <a:spAutoFit/>
          </a:bodyPr>
          <a:lstStyle/>
          <a:p>
            <a:r>
              <a:rPr lang="en-US" sz="2400" dirty="0" err="1">
                <a:solidFill>
                  <a:schemeClr val="tx2"/>
                </a:solidFill>
              </a:rPr>
              <a:t>Abilitățile</a:t>
            </a:r>
            <a:r>
              <a:rPr lang="en-US" sz="2400" dirty="0">
                <a:solidFill>
                  <a:schemeClr val="tx2"/>
                </a:solidFill>
              </a:rPr>
              <a:t> de </a:t>
            </a:r>
            <a:r>
              <a:rPr lang="en-US" sz="2400" dirty="0" err="1">
                <a:solidFill>
                  <a:schemeClr val="tx2"/>
                </a:solidFill>
              </a:rPr>
              <a:t>comunicare</a:t>
            </a:r>
            <a:r>
              <a:rPr lang="en-US" sz="2400" dirty="0">
                <a:solidFill>
                  <a:schemeClr val="tx2"/>
                </a:solidFill>
              </a:rPr>
              <a:t> ale </a:t>
            </a:r>
            <a:r>
              <a:rPr lang="en-US" sz="2400" dirty="0" err="1">
                <a:solidFill>
                  <a:schemeClr val="tx2"/>
                </a:solidFill>
              </a:rPr>
              <a:t>profesorilor</a:t>
            </a:r>
            <a:r>
              <a:rPr lang="en-US" sz="2400" dirty="0">
                <a:solidFill>
                  <a:schemeClr val="tx2"/>
                </a:solidFill>
              </a:rPr>
              <a:t> </a:t>
            </a:r>
            <a:r>
              <a:rPr lang="en-US" sz="2400" dirty="0" err="1">
                <a:solidFill>
                  <a:schemeClr val="tx2"/>
                </a:solidFill>
              </a:rPr>
              <a:t>sunt</a:t>
            </a:r>
            <a:r>
              <a:rPr lang="en-US" sz="2400" dirty="0">
                <a:solidFill>
                  <a:schemeClr val="tx2"/>
                </a:solidFill>
              </a:rPr>
              <a:t> </a:t>
            </a:r>
            <a:r>
              <a:rPr lang="en-US" sz="2400" dirty="0" err="1">
                <a:solidFill>
                  <a:schemeClr val="tx2"/>
                </a:solidFill>
              </a:rPr>
              <a:t>importante</a:t>
            </a:r>
            <a:r>
              <a:rPr lang="en-US" sz="2400" dirty="0">
                <a:solidFill>
                  <a:schemeClr val="tx2"/>
                </a:solidFill>
              </a:rPr>
              <a:t> </a:t>
            </a:r>
            <a:r>
              <a:rPr lang="en-US" sz="2400" dirty="0" err="1">
                <a:solidFill>
                  <a:schemeClr val="tx2"/>
                </a:solidFill>
              </a:rPr>
              <a:t>pentru</a:t>
            </a:r>
            <a:r>
              <a:rPr lang="en-US" sz="2400" dirty="0">
                <a:solidFill>
                  <a:schemeClr val="tx2"/>
                </a:solidFill>
              </a:rPr>
              <a:t> un </a:t>
            </a:r>
            <a:r>
              <a:rPr lang="en-US" sz="2400" dirty="0" err="1">
                <a:solidFill>
                  <a:schemeClr val="tx2"/>
                </a:solidFill>
              </a:rPr>
              <a:t>profesor</a:t>
            </a:r>
            <a:r>
              <a:rPr lang="en-US" sz="2400" dirty="0">
                <a:solidFill>
                  <a:schemeClr val="tx2"/>
                </a:solidFill>
              </a:rPr>
              <a:t> </a:t>
            </a:r>
            <a:r>
              <a:rPr lang="en-US" sz="2400" dirty="0" err="1">
                <a:solidFill>
                  <a:schemeClr val="tx2"/>
                </a:solidFill>
              </a:rPr>
              <a:t>în</a:t>
            </a:r>
            <a:r>
              <a:rPr lang="en-US" sz="2400" dirty="0">
                <a:solidFill>
                  <a:schemeClr val="tx2"/>
                </a:solidFill>
              </a:rPr>
              <a:t> </a:t>
            </a:r>
            <a:r>
              <a:rPr lang="en-US" sz="2400" b="1" dirty="0" err="1">
                <a:solidFill>
                  <a:schemeClr val="tx2"/>
                </a:solidFill>
              </a:rPr>
              <a:t>furnizarea</a:t>
            </a:r>
            <a:r>
              <a:rPr lang="en-US" sz="2400" b="1" dirty="0">
                <a:solidFill>
                  <a:schemeClr val="tx2"/>
                </a:solidFill>
              </a:rPr>
              <a:t> de </a:t>
            </a:r>
            <a:r>
              <a:rPr lang="en-US" sz="2400" b="1" dirty="0" err="1">
                <a:solidFill>
                  <a:schemeClr val="tx2"/>
                </a:solidFill>
              </a:rPr>
              <a:t>educație</a:t>
            </a:r>
            <a:r>
              <a:rPr lang="en-US" sz="2400" b="1" dirty="0">
                <a:solidFill>
                  <a:schemeClr val="tx2"/>
                </a:solidFill>
              </a:rPr>
              <a:t> </a:t>
            </a:r>
            <a:r>
              <a:rPr lang="en-US" sz="2400" dirty="0" err="1">
                <a:solidFill>
                  <a:schemeClr val="tx2"/>
                </a:solidFill>
              </a:rPr>
              <a:t>elevilor</a:t>
            </a:r>
            <a:endParaRPr lang="en-US" sz="2400" dirty="0">
              <a:solidFill>
                <a:schemeClr val="tx2"/>
              </a:solidFill>
            </a:endParaRPr>
          </a:p>
        </p:txBody>
      </p:sp>
    </p:spTree>
    <p:extLst>
      <p:ext uri="{BB962C8B-B14F-4D97-AF65-F5344CB8AC3E}">
        <p14:creationId xmlns:p14="http://schemas.microsoft.com/office/powerpoint/2010/main" val="357132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42963" y="200025"/>
            <a:ext cx="9601200" cy="1485900"/>
          </a:xfrm>
        </p:spPr>
        <p:txBody>
          <a:bodyPr/>
          <a:lstStyle/>
          <a:p>
            <a:r>
              <a:rPr lang="en-US" dirty="0" smtClean="0"/>
              <a:t>Teachers’ Communication </a:t>
            </a:r>
            <a:r>
              <a:rPr lang="en-US" dirty="0"/>
              <a:t>skills </a:t>
            </a:r>
          </a:p>
        </p:txBody>
      </p:sp>
      <p:sp>
        <p:nvSpPr>
          <p:cNvPr id="3" name="Θέση περιεχομένου 2"/>
          <p:cNvSpPr>
            <a:spLocks noGrp="1"/>
          </p:cNvSpPr>
          <p:nvPr>
            <p:ph idx="1"/>
          </p:nvPr>
        </p:nvSpPr>
        <p:spPr>
          <a:xfrm>
            <a:off x="842963" y="1471612"/>
            <a:ext cx="4414837" cy="5743575"/>
          </a:xfrm>
        </p:spPr>
        <p:txBody>
          <a:bodyPr>
            <a:noAutofit/>
          </a:bodyPr>
          <a:lstStyle/>
          <a:p>
            <a:r>
              <a:rPr lang="en-US" sz="1800" dirty="0" smtClean="0"/>
              <a:t>Listening  Speaking Reading Writing</a:t>
            </a:r>
          </a:p>
          <a:p>
            <a:r>
              <a:rPr lang="en-US" sz="1800" dirty="0" smtClean="0"/>
              <a:t>Teacher </a:t>
            </a:r>
            <a:r>
              <a:rPr lang="en-US" sz="1800" dirty="0"/>
              <a:t>with good communication </a:t>
            </a:r>
            <a:r>
              <a:rPr lang="en-US" sz="1800" dirty="0" smtClean="0"/>
              <a:t>= things </a:t>
            </a:r>
            <a:r>
              <a:rPr lang="en-US" sz="1800" dirty="0"/>
              <a:t>easier and understandable </a:t>
            </a:r>
            <a:r>
              <a:rPr lang="en-US" sz="1800" dirty="0" smtClean="0"/>
              <a:t/>
            </a:r>
            <a:br>
              <a:rPr lang="en-US" sz="1800" dirty="0" smtClean="0"/>
            </a:br>
            <a:r>
              <a:rPr lang="en-US" sz="1800" dirty="0" smtClean="0"/>
              <a:t>(</a:t>
            </a:r>
            <a:r>
              <a:rPr lang="en-US" sz="1800" dirty="0"/>
              <a:t>Freddie Silver). </a:t>
            </a:r>
            <a:endParaRPr lang="en-US" sz="1800" dirty="0" smtClean="0"/>
          </a:p>
          <a:p>
            <a:pPr marL="0" indent="0">
              <a:buNone/>
            </a:pPr>
            <a:r>
              <a:rPr lang="en-US" sz="1800" b="1" dirty="0" smtClean="0"/>
              <a:t>Teacher - Effective </a:t>
            </a:r>
            <a:r>
              <a:rPr lang="en-US" sz="1800" b="1" dirty="0"/>
              <a:t>communication </a:t>
            </a:r>
            <a:r>
              <a:rPr lang="en-US" sz="1800" b="1" dirty="0" smtClean="0"/>
              <a:t>skills:</a:t>
            </a:r>
          </a:p>
          <a:p>
            <a:pPr lvl="1"/>
            <a:r>
              <a:rPr lang="en-US" sz="1800" dirty="0" smtClean="0"/>
              <a:t>transmitting </a:t>
            </a:r>
            <a:r>
              <a:rPr lang="en-US" sz="1800" dirty="0"/>
              <a:t>of </a:t>
            </a:r>
            <a:r>
              <a:rPr lang="en-US" sz="1800" dirty="0" smtClean="0"/>
              <a:t>education</a:t>
            </a:r>
          </a:p>
          <a:p>
            <a:pPr lvl="1"/>
            <a:r>
              <a:rPr lang="en-US" sz="1800" dirty="0" smtClean="0"/>
              <a:t>classroom </a:t>
            </a:r>
            <a:r>
              <a:rPr lang="en-US" sz="1800" dirty="0"/>
              <a:t>management </a:t>
            </a:r>
            <a:endParaRPr lang="en-US" sz="1800" dirty="0" smtClean="0"/>
          </a:p>
          <a:p>
            <a:pPr lvl="1"/>
            <a:r>
              <a:rPr lang="en-US" sz="1800" dirty="0" smtClean="0"/>
              <a:t>interaction </a:t>
            </a:r>
            <a:r>
              <a:rPr lang="en-US" sz="1800" dirty="0"/>
              <a:t>with students in the class. </a:t>
            </a:r>
            <a:endParaRPr lang="en-US" sz="1800" dirty="0" smtClean="0"/>
          </a:p>
          <a:p>
            <a:r>
              <a:rPr lang="en-US" sz="1800" b="1" dirty="0" smtClean="0"/>
              <a:t>Challenge:</a:t>
            </a:r>
          </a:p>
          <a:p>
            <a:pPr lvl="1"/>
            <a:r>
              <a:rPr lang="en-US" sz="1800" dirty="0" smtClean="0"/>
              <a:t>Students = different </a:t>
            </a:r>
            <a:r>
              <a:rPr lang="en-US" sz="1800" dirty="0"/>
              <a:t>thinking </a:t>
            </a:r>
            <a:r>
              <a:rPr lang="en-US" sz="1800" dirty="0" smtClean="0"/>
              <a:t>approaches</a:t>
            </a:r>
          </a:p>
          <a:p>
            <a:r>
              <a:rPr lang="en-US" sz="1800" i="1" dirty="0" smtClean="0"/>
              <a:t>“…adopt </a:t>
            </a:r>
            <a:r>
              <a:rPr lang="en-US" sz="1800" i="1" dirty="0"/>
              <a:t>such skills of communication which motivate the students toward their learning </a:t>
            </a:r>
            <a:r>
              <a:rPr lang="en-US" sz="1800" i="1" dirty="0" smtClean="0"/>
              <a:t>process” </a:t>
            </a:r>
            <a:r>
              <a:rPr lang="en-US" sz="1800" dirty="0"/>
              <a:t>(</a:t>
            </a:r>
            <a:r>
              <a:rPr lang="en-US" sz="1800" dirty="0" err="1"/>
              <a:t>Sng</a:t>
            </a:r>
            <a:r>
              <a:rPr lang="en-US" sz="1800" dirty="0"/>
              <a:t> Bee,2012).</a:t>
            </a:r>
          </a:p>
        </p:txBody>
      </p:sp>
      <p:sp>
        <p:nvSpPr>
          <p:cNvPr id="4" name="Ορθογώνιο 3"/>
          <p:cNvSpPr/>
          <p:nvPr/>
        </p:nvSpPr>
        <p:spPr>
          <a:xfrm>
            <a:off x="5962650" y="942974"/>
            <a:ext cx="6096000" cy="5355312"/>
          </a:xfrm>
          <a:prstGeom prst="rect">
            <a:avLst/>
          </a:prstGeom>
        </p:spPr>
        <p:txBody>
          <a:bodyPr>
            <a:spAutoFit/>
          </a:bodyPr>
          <a:lstStyle/>
          <a:p>
            <a:r>
              <a:rPr lang="en-US" dirty="0" smtClean="0"/>
              <a:t>- </a:t>
            </a:r>
            <a:r>
              <a:rPr lang="en-US" dirty="0" err="1" smtClean="0"/>
              <a:t>Abilitățile</a:t>
            </a:r>
            <a:r>
              <a:rPr lang="en-US" dirty="0" smtClean="0"/>
              <a:t> </a:t>
            </a:r>
            <a:r>
              <a:rPr lang="en-US" dirty="0"/>
              <a:t>de </a:t>
            </a:r>
            <a:r>
              <a:rPr lang="en-US" dirty="0" err="1"/>
              <a:t>comunicare</a:t>
            </a:r>
            <a:r>
              <a:rPr lang="en-US" dirty="0"/>
              <a:t> </a:t>
            </a:r>
            <a:r>
              <a:rPr lang="en-US" dirty="0" err="1"/>
              <a:t>implică</a:t>
            </a:r>
            <a:r>
              <a:rPr lang="en-US" dirty="0"/>
              <a:t> </a:t>
            </a:r>
            <a:r>
              <a:rPr lang="en-US" dirty="0" err="1"/>
              <a:t>ascultarea</a:t>
            </a:r>
            <a:r>
              <a:rPr lang="en-US" dirty="0"/>
              <a:t> </a:t>
            </a:r>
            <a:r>
              <a:rPr lang="en-US" dirty="0" err="1"/>
              <a:t>și</a:t>
            </a:r>
            <a:r>
              <a:rPr lang="en-US" dirty="0"/>
              <a:t> </a:t>
            </a:r>
            <a:r>
              <a:rPr lang="en-US" dirty="0" err="1"/>
              <a:t>vorbirea</a:t>
            </a:r>
            <a:r>
              <a:rPr lang="en-US" dirty="0"/>
              <a:t>, </a:t>
            </a:r>
            <a:r>
              <a:rPr lang="en-US" dirty="0" err="1"/>
              <a:t>precum</a:t>
            </a:r>
            <a:r>
              <a:rPr lang="en-US" dirty="0"/>
              <a:t> </a:t>
            </a:r>
            <a:r>
              <a:rPr lang="en-US" dirty="0" err="1"/>
              <a:t>și</a:t>
            </a:r>
            <a:r>
              <a:rPr lang="en-US" dirty="0"/>
              <a:t> </a:t>
            </a:r>
            <a:r>
              <a:rPr lang="en-US" dirty="0" err="1"/>
              <a:t>citirea</a:t>
            </a:r>
            <a:r>
              <a:rPr lang="en-US" dirty="0"/>
              <a:t> </a:t>
            </a:r>
            <a:r>
              <a:rPr lang="en-US" dirty="0" err="1"/>
              <a:t>și</a:t>
            </a:r>
            <a:r>
              <a:rPr lang="en-US" dirty="0"/>
              <a:t> </a:t>
            </a:r>
            <a:r>
              <a:rPr lang="en-US" dirty="0" err="1"/>
              <a:t>scrierea</a:t>
            </a:r>
            <a:r>
              <a:rPr lang="en-US" dirty="0" smtClean="0"/>
              <a:t>.</a:t>
            </a:r>
          </a:p>
          <a:p>
            <a:endParaRPr lang="en-US" dirty="0"/>
          </a:p>
          <a:p>
            <a:r>
              <a:rPr lang="en-US" dirty="0" smtClean="0"/>
              <a:t>- </a:t>
            </a:r>
            <a:r>
              <a:rPr lang="en-US" dirty="0" err="1" smtClean="0"/>
              <a:t>Pentru</a:t>
            </a:r>
            <a:r>
              <a:rPr lang="en-US" dirty="0" smtClean="0"/>
              <a:t> </a:t>
            </a:r>
            <a:r>
              <a:rPr lang="en-US" dirty="0"/>
              <a:t>o </a:t>
            </a:r>
            <a:r>
              <a:rPr lang="en-US" dirty="0" err="1"/>
              <a:t>predare</a:t>
            </a:r>
            <a:r>
              <a:rPr lang="en-US" dirty="0"/>
              <a:t> </a:t>
            </a:r>
            <a:r>
              <a:rPr lang="en-US" dirty="0" err="1"/>
              <a:t>eficientă</a:t>
            </a:r>
            <a:r>
              <a:rPr lang="en-US" dirty="0"/>
              <a:t>, un </a:t>
            </a:r>
            <a:r>
              <a:rPr lang="en-US" dirty="0" err="1"/>
              <a:t>profesor</a:t>
            </a:r>
            <a:r>
              <a:rPr lang="en-US" dirty="0"/>
              <a:t> </a:t>
            </a:r>
            <a:r>
              <a:rPr lang="en-US" dirty="0" err="1"/>
              <a:t>trebuie</a:t>
            </a:r>
            <a:r>
              <a:rPr lang="en-US" dirty="0"/>
              <a:t> </a:t>
            </a:r>
            <a:r>
              <a:rPr lang="en-US" dirty="0" err="1"/>
              <a:t>să</a:t>
            </a:r>
            <a:r>
              <a:rPr lang="en-US" dirty="0"/>
              <a:t> fie </a:t>
            </a:r>
            <a:r>
              <a:rPr lang="en-US" dirty="0" err="1"/>
              <a:t>foarte</a:t>
            </a:r>
            <a:r>
              <a:rPr lang="en-US" dirty="0"/>
              <a:t> </a:t>
            </a:r>
            <a:r>
              <a:rPr lang="en-US" dirty="0" err="1"/>
              <a:t>calificat</a:t>
            </a:r>
            <a:r>
              <a:rPr lang="en-US" dirty="0"/>
              <a:t> </a:t>
            </a:r>
            <a:r>
              <a:rPr lang="en-US" dirty="0" err="1"/>
              <a:t>în</a:t>
            </a:r>
            <a:r>
              <a:rPr lang="en-US" dirty="0"/>
              <a:t> </a:t>
            </a:r>
            <a:r>
              <a:rPr lang="en-US" dirty="0" err="1"/>
              <a:t>toate</a:t>
            </a:r>
            <a:r>
              <a:rPr lang="en-US" dirty="0"/>
              <a:t> </a:t>
            </a:r>
            <a:r>
              <a:rPr lang="en-US" dirty="0" err="1"/>
              <a:t>aceste</a:t>
            </a:r>
            <a:r>
              <a:rPr lang="en-US" dirty="0"/>
              <a:t> </a:t>
            </a:r>
            <a:r>
              <a:rPr lang="en-US" dirty="0" err="1"/>
              <a:t>domenii</a:t>
            </a:r>
            <a:r>
              <a:rPr lang="en-US" dirty="0"/>
              <a:t>. </a:t>
            </a:r>
            <a:r>
              <a:rPr lang="en-US" dirty="0" err="1"/>
              <a:t>Profesorul</a:t>
            </a:r>
            <a:r>
              <a:rPr lang="en-US" dirty="0"/>
              <a:t> cu o </a:t>
            </a:r>
            <a:r>
              <a:rPr lang="en-US" dirty="0" err="1"/>
              <a:t>bună</a:t>
            </a:r>
            <a:r>
              <a:rPr lang="en-US" dirty="0"/>
              <a:t> </a:t>
            </a:r>
            <a:r>
              <a:rPr lang="en-US" dirty="0" err="1"/>
              <a:t>comunicare</a:t>
            </a:r>
            <a:r>
              <a:rPr lang="en-US" dirty="0"/>
              <a:t> face </a:t>
            </a:r>
            <a:r>
              <a:rPr lang="en-US" dirty="0" err="1"/>
              <a:t>întotdeauna</a:t>
            </a:r>
            <a:r>
              <a:rPr lang="en-US" dirty="0"/>
              <a:t> </a:t>
            </a:r>
            <a:r>
              <a:rPr lang="en-US" dirty="0" err="1"/>
              <a:t>lucrurile</a:t>
            </a:r>
            <a:r>
              <a:rPr lang="en-US" dirty="0"/>
              <a:t> </a:t>
            </a:r>
            <a:r>
              <a:rPr lang="en-US" dirty="0" err="1"/>
              <a:t>mai</a:t>
            </a:r>
            <a:r>
              <a:rPr lang="en-US" dirty="0"/>
              <a:t> </a:t>
            </a:r>
            <a:r>
              <a:rPr lang="en-US" dirty="0" err="1"/>
              <a:t>ușoare</a:t>
            </a:r>
            <a:r>
              <a:rPr lang="en-US" dirty="0"/>
              <a:t> </a:t>
            </a:r>
            <a:r>
              <a:rPr lang="en-US" dirty="0" err="1"/>
              <a:t>și</a:t>
            </a:r>
            <a:r>
              <a:rPr lang="en-US" dirty="0"/>
              <a:t> </a:t>
            </a:r>
            <a:r>
              <a:rPr lang="en-US" dirty="0" err="1"/>
              <a:t>mai</a:t>
            </a:r>
            <a:r>
              <a:rPr lang="en-US" dirty="0"/>
              <a:t> </a:t>
            </a:r>
            <a:r>
              <a:rPr lang="en-US" dirty="0" err="1"/>
              <a:t>ușor</a:t>
            </a:r>
            <a:r>
              <a:rPr lang="en-US" dirty="0"/>
              <a:t> de </a:t>
            </a:r>
            <a:r>
              <a:rPr lang="en-US" dirty="0" err="1"/>
              <a:t>înțeles</a:t>
            </a:r>
            <a:r>
              <a:rPr lang="en-US" dirty="0"/>
              <a:t> (Freddie Silver</a:t>
            </a:r>
            <a:r>
              <a:rPr lang="en-US" dirty="0" smtClean="0"/>
              <a:t>).</a:t>
            </a:r>
          </a:p>
          <a:p>
            <a:endParaRPr lang="en-US" dirty="0"/>
          </a:p>
          <a:p>
            <a:r>
              <a:rPr lang="en-US" dirty="0"/>
              <a:t>- </a:t>
            </a:r>
            <a:r>
              <a:rPr lang="en-US" dirty="0" err="1"/>
              <a:t>Abilitățile</a:t>
            </a:r>
            <a:r>
              <a:rPr lang="en-US" dirty="0"/>
              <a:t> de </a:t>
            </a:r>
            <a:r>
              <a:rPr lang="en-US" dirty="0" err="1"/>
              <a:t>comunicare</a:t>
            </a:r>
            <a:r>
              <a:rPr lang="en-US" dirty="0"/>
              <a:t> </a:t>
            </a:r>
            <a:r>
              <a:rPr lang="en-US" dirty="0" err="1"/>
              <a:t>eficiente</a:t>
            </a:r>
            <a:r>
              <a:rPr lang="en-US" dirty="0"/>
              <a:t> </a:t>
            </a:r>
            <a:r>
              <a:rPr lang="en-US" dirty="0" err="1"/>
              <a:t>sunt</a:t>
            </a:r>
            <a:r>
              <a:rPr lang="en-US" dirty="0"/>
              <a:t> cu </a:t>
            </a:r>
            <a:r>
              <a:rPr lang="en-US" dirty="0" err="1"/>
              <a:t>adevărat</a:t>
            </a:r>
            <a:r>
              <a:rPr lang="en-US" dirty="0"/>
              <a:t> </a:t>
            </a:r>
            <a:r>
              <a:rPr lang="en-US" dirty="0" err="1"/>
              <a:t>importante</a:t>
            </a:r>
            <a:r>
              <a:rPr lang="en-US" dirty="0"/>
              <a:t> </a:t>
            </a:r>
            <a:r>
              <a:rPr lang="en-US" dirty="0" err="1"/>
              <a:t>pentru</a:t>
            </a:r>
            <a:r>
              <a:rPr lang="en-US" dirty="0"/>
              <a:t> un </a:t>
            </a:r>
            <a:r>
              <a:rPr lang="en-US" dirty="0" err="1"/>
              <a:t>profesor</a:t>
            </a:r>
            <a:r>
              <a:rPr lang="en-US" dirty="0"/>
              <a:t> </a:t>
            </a:r>
            <a:r>
              <a:rPr lang="en-US" dirty="0" err="1"/>
              <a:t>în</a:t>
            </a:r>
            <a:r>
              <a:rPr lang="en-US" dirty="0"/>
              <a:t> </a:t>
            </a:r>
            <a:r>
              <a:rPr lang="en-US" dirty="0" err="1"/>
              <a:t>transmiterea</a:t>
            </a:r>
            <a:r>
              <a:rPr lang="en-US" dirty="0"/>
              <a:t> </a:t>
            </a:r>
            <a:r>
              <a:rPr lang="en-US" dirty="0" err="1"/>
              <a:t>educației</a:t>
            </a:r>
            <a:r>
              <a:rPr lang="en-US" dirty="0"/>
              <a:t>, </a:t>
            </a:r>
            <a:r>
              <a:rPr lang="en-US" dirty="0" err="1"/>
              <a:t>managementul</a:t>
            </a:r>
            <a:r>
              <a:rPr lang="en-US" dirty="0"/>
              <a:t> </a:t>
            </a:r>
            <a:r>
              <a:rPr lang="en-US" dirty="0" err="1"/>
              <a:t>clasei</a:t>
            </a:r>
            <a:r>
              <a:rPr lang="en-US" dirty="0"/>
              <a:t> </a:t>
            </a:r>
            <a:r>
              <a:rPr lang="en-US" dirty="0" err="1"/>
              <a:t>și</a:t>
            </a:r>
            <a:r>
              <a:rPr lang="en-US" dirty="0"/>
              <a:t> </a:t>
            </a:r>
            <a:r>
              <a:rPr lang="en-US" dirty="0" err="1"/>
              <a:t>interacțiunea</a:t>
            </a:r>
            <a:r>
              <a:rPr lang="en-US" dirty="0"/>
              <a:t> cu </a:t>
            </a:r>
            <a:r>
              <a:rPr lang="en-US" dirty="0" err="1"/>
              <a:t>elevii</a:t>
            </a:r>
            <a:r>
              <a:rPr lang="en-US" dirty="0"/>
              <a:t> din </a:t>
            </a:r>
            <a:r>
              <a:rPr lang="en-US" dirty="0" err="1"/>
              <a:t>clasă</a:t>
            </a:r>
            <a:r>
              <a:rPr lang="en-US" dirty="0"/>
              <a:t>.</a:t>
            </a:r>
          </a:p>
          <a:p>
            <a:endParaRPr lang="en-US" dirty="0" smtClean="0"/>
          </a:p>
          <a:p>
            <a:r>
              <a:rPr lang="en-US" dirty="0" smtClean="0"/>
              <a:t>- </a:t>
            </a:r>
            <a:r>
              <a:rPr lang="en-US" dirty="0" err="1" smtClean="0"/>
              <a:t>Profesorul</a:t>
            </a:r>
            <a:r>
              <a:rPr lang="en-US" dirty="0" smtClean="0"/>
              <a:t> </a:t>
            </a:r>
            <a:r>
              <a:rPr lang="en-US" dirty="0" err="1"/>
              <a:t>trebuie</a:t>
            </a:r>
            <a:r>
              <a:rPr lang="en-US" dirty="0"/>
              <a:t> </a:t>
            </a:r>
            <a:r>
              <a:rPr lang="en-US" dirty="0" err="1"/>
              <a:t>să-i</a:t>
            </a:r>
            <a:r>
              <a:rPr lang="en-US" dirty="0"/>
              <a:t> </a:t>
            </a:r>
            <a:r>
              <a:rPr lang="en-US" dirty="0" err="1"/>
              <a:t>învețe</a:t>
            </a:r>
            <a:r>
              <a:rPr lang="en-US" dirty="0"/>
              <a:t> </a:t>
            </a:r>
            <a:r>
              <a:rPr lang="en-US" dirty="0" err="1"/>
              <a:t>pe</a:t>
            </a:r>
            <a:r>
              <a:rPr lang="en-US" dirty="0"/>
              <a:t> </a:t>
            </a:r>
            <a:r>
              <a:rPr lang="en-US" dirty="0" err="1"/>
              <a:t>elevi</a:t>
            </a:r>
            <a:r>
              <a:rPr lang="en-US" dirty="0"/>
              <a:t> </a:t>
            </a:r>
            <a:r>
              <a:rPr lang="en-US" dirty="0" err="1"/>
              <a:t>având</a:t>
            </a:r>
            <a:r>
              <a:rPr lang="en-US" dirty="0"/>
              <a:t> </a:t>
            </a:r>
            <a:r>
              <a:rPr lang="en-US" dirty="0" err="1"/>
              <a:t>abordări</a:t>
            </a:r>
            <a:r>
              <a:rPr lang="en-US" dirty="0"/>
              <a:t> de </a:t>
            </a:r>
            <a:r>
              <a:rPr lang="en-US" dirty="0" err="1"/>
              <a:t>gândire</a:t>
            </a:r>
            <a:r>
              <a:rPr lang="en-US" dirty="0"/>
              <a:t> </a:t>
            </a:r>
            <a:r>
              <a:rPr lang="en-US" dirty="0" err="1"/>
              <a:t>diferite</a:t>
            </a:r>
            <a:r>
              <a:rPr lang="en-US" dirty="0" smtClean="0"/>
              <a:t>.</a:t>
            </a:r>
          </a:p>
          <a:p>
            <a:endParaRPr lang="en-US" dirty="0"/>
          </a:p>
          <a:p>
            <a:r>
              <a:rPr lang="en-US" dirty="0"/>
              <a:t>- </a:t>
            </a:r>
            <a:r>
              <a:rPr lang="en-US" dirty="0" err="1"/>
              <a:t>Pentru</a:t>
            </a:r>
            <a:r>
              <a:rPr lang="en-US" dirty="0"/>
              <a:t> a </a:t>
            </a:r>
            <a:r>
              <a:rPr lang="en-US" dirty="0" err="1"/>
              <a:t>preda</a:t>
            </a:r>
            <a:r>
              <a:rPr lang="en-US" dirty="0"/>
              <a:t> </a:t>
            </a:r>
            <a:r>
              <a:rPr lang="en-US" dirty="0" err="1"/>
              <a:t>în</a:t>
            </a:r>
            <a:r>
              <a:rPr lang="en-US" dirty="0"/>
              <a:t> </a:t>
            </a:r>
            <a:r>
              <a:rPr lang="en-US" dirty="0" err="1"/>
              <a:t>conformitate</a:t>
            </a:r>
            <a:r>
              <a:rPr lang="en-US" dirty="0"/>
              <a:t> cu </a:t>
            </a:r>
            <a:r>
              <a:rPr lang="en-US" dirty="0" err="1"/>
              <a:t>abilitatea</a:t>
            </a:r>
            <a:r>
              <a:rPr lang="en-US" dirty="0"/>
              <a:t> </a:t>
            </a:r>
            <a:r>
              <a:rPr lang="en-US" dirty="0" err="1"/>
              <a:t>și</a:t>
            </a:r>
            <a:r>
              <a:rPr lang="en-US" dirty="0"/>
              <a:t> </a:t>
            </a:r>
            <a:r>
              <a:rPr lang="en-US" dirty="0" err="1"/>
              <a:t>capacitatea</a:t>
            </a:r>
            <a:r>
              <a:rPr lang="en-US" dirty="0"/>
              <a:t> </a:t>
            </a:r>
            <a:r>
              <a:rPr lang="en-US" dirty="0" err="1"/>
              <a:t>elevilor</a:t>
            </a:r>
            <a:r>
              <a:rPr lang="en-US" dirty="0"/>
              <a:t>, un </a:t>
            </a:r>
            <a:r>
              <a:rPr lang="en-US" dirty="0" err="1"/>
              <a:t>profesor</a:t>
            </a:r>
            <a:r>
              <a:rPr lang="en-US" dirty="0"/>
              <a:t> </a:t>
            </a:r>
            <a:r>
              <a:rPr lang="en-US" dirty="0" err="1"/>
              <a:t>trebuie</a:t>
            </a:r>
            <a:r>
              <a:rPr lang="en-US" dirty="0"/>
              <a:t> </a:t>
            </a:r>
            <a:r>
              <a:rPr lang="en-US" dirty="0" err="1"/>
              <a:t>să</a:t>
            </a:r>
            <a:r>
              <a:rPr lang="en-US" dirty="0"/>
              <a:t> </a:t>
            </a:r>
            <a:r>
              <a:rPr lang="en-US" dirty="0" err="1"/>
              <a:t>adopte</a:t>
            </a:r>
            <a:r>
              <a:rPr lang="en-US" dirty="0"/>
              <a:t> </a:t>
            </a:r>
            <a:r>
              <a:rPr lang="en-US" dirty="0" err="1"/>
              <a:t>astfel</a:t>
            </a:r>
            <a:r>
              <a:rPr lang="en-US" dirty="0"/>
              <a:t> de </a:t>
            </a:r>
            <a:r>
              <a:rPr lang="en-US" dirty="0" err="1"/>
              <a:t>abilități</a:t>
            </a:r>
            <a:r>
              <a:rPr lang="en-US" dirty="0"/>
              <a:t> de </a:t>
            </a:r>
            <a:r>
              <a:rPr lang="en-US" dirty="0" err="1"/>
              <a:t>comunicare</a:t>
            </a:r>
            <a:r>
              <a:rPr lang="en-US" dirty="0"/>
              <a:t> care </a:t>
            </a:r>
            <a:r>
              <a:rPr lang="en-US" dirty="0" err="1"/>
              <a:t>să</a:t>
            </a:r>
            <a:r>
              <a:rPr lang="en-US" dirty="0"/>
              <a:t> </a:t>
            </a:r>
            <a:r>
              <a:rPr lang="en-US" dirty="0" err="1"/>
              <a:t>îi</a:t>
            </a:r>
            <a:r>
              <a:rPr lang="en-US" dirty="0"/>
              <a:t> </a:t>
            </a:r>
            <a:r>
              <a:rPr lang="en-US" dirty="0" err="1"/>
              <a:t>motiveze</a:t>
            </a:r>
            <a:r>
              <a:rPr lang="en-US" dirty="0"/>
              <a:t> </a:t>
            </a:r>
            <a:r>
              <a:rPr lang="en-US" dirty="0" err="1"/>
              <a:t>pe</a:t>
            </a:r>
            <a:r>
              <a:rPr lang="en-US" dirty="0"/>
              <a:t> </a:t>
            </a:r>
            <a:r>
              <a:rPr lang="en-US" dirty="0" err="1"/>
              <a:t>elevi</a:t>
            </a:r>
            <a:r>
              <a:rPr lang="en-US" dirty="0"/>
              <a:t> </a:t>
            </a:r>
            <a:r>
              <a:rPr lang="en-US" dirty="0" err="1"/>
              <a:t>spre</a:t>
            </a:r>
            <a:r>
              <a:rPr lang="en-US" dirty="0"/>
              <a:t> </a:t>
            </a:r>
            <a:r>
              <a:rPr lang="en-US" dirty="0" err="1"/>
              <a:t>procesul</a:t>
            </a:r>
            <a:r>
              <a:rPr lang="en-US" dirty="0"/>
              <a:t> </a:t>
            </a:r>
            <a:r>
              <a:rPr lang="en-US" dirty="0" err="1"/>
              <a:t>lor</a:t>
            </a:r>
            <a:r>
              <a:rPr lang="en-US" dirty="0"/>
              <a:t> de </a:t>
            </a:r>
            <a:r>
              <a:rPr lang="en-US" dirty="0" err="1"/>
              <a:t>învățare</a:t>
            </a:r>
            <a:r>
              <a:rPr lang="en-US" dirty="0"/>
              <a:t> (</a:t>
            </a:r>
            <a:r>
              <a:rPr lang="en-US" dirty="0" err="1"/>
              <a:t>Sng</a:t>
            </a:r>
            <a:r>
              <a:rPr lang="en-US" dirty="0"/>
              <a:t> Bee, 2012).</a:t>
            </a:r>
          </a:p>
        </p:txBody>
      </p:sp>
    </p:spTree>
    <p:extLst>
      <p:ext uri="{BB962C8B-B14F-4D97-AF65-F5344CB8AC3E}">
        <p14:creationId xmlns:p14="http://schemas.microsoft.com/office/powerpoint/2010/main" val="1496606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3" dur="500"/>
                                        <p:tgtEl>
                                          <p:spTgt spid="3">
                                            <p:txEl>
                                              <p:pRg st="2" end="2"/>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randombar(horizontal)">
                                      <p:cBhvr>
                                        <p:cTn id="26" dur="500"/>
                                        <p:tgtEl>
                                          <p:spTgt spid="4">
                                            <p:txEl>
                                              <p:pRg st="4" end="4"/>
                                            </p:tx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9" dur="500"/>
                                        <p:tgtEl>
                                          <p:spTgt spid="3">
                                            <p:txEl>
                                              <p:pRg st="3" end="3"/>
                                            </p:tx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0" dur="500"/>
                                        <p:tgtEl>
                                          <p:spTgt spid="3">
                                            <p:txEl>
                                              <p:pRg st="6" end="6"/>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Effect transition="in" filter="randombar(horizontal)">
                                      <p:cBhvr>
                                        <p:cTn id="43" dur="500"/>
                                        <p:tgtEl>
                                          <p:spTgt spid="4">
                                            <p:txEl>
                                              <p:pRg st="6" end="6"/>
                                            </p:txEl>
                                          </p:spTgt>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6" dur="500"/>
                                        <p:tgtEl>
                                          <p:spTgt spid="3">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randombar(horizontal)">
                                      <p:cBhvr>
                                        <p:cTn id="51" dur="500"/>
                                        <p:tgtEl>
                                          <p:spTgt spid="3">
                                            <p:txEl>
                                              <p:pRg st="8" end="8"/>
                                            </p:txEl>
                                          </p:spTgt>
                                        </p:tgtEl>
                                      </p:cBhvr>
                                    </p:animEffect>
                                  </p:childTnLst>
                                </p:cTn>
                              </p:par>
                              <p:par>
                                <p:cTn id="52" presetID="14" presetClass="entr" presetSubtype="10" fill="hold" nodeType="withEffect">
                                  <p:stCondLst>
                                    <p:cond delay="0"/>
                                  </p:stCondLst>
                                  <p:childTnLst>
                                    <p:set>
                                      <p:cBhvr>
                                        <p:cTn id="53" dur="1" fill="hold">
                                          <p:stCondLst>
                                            <p:cond delay="0"/>
                                          </p:stCondLst>
                                        </p:cTn>
                                        <p:tgtEl>
                                          <p:spTgt spid="4">
                                            <p:txEl>
                                              <p:pRg st="8" end="8"/>
                                            </p:txEl>
                                          </p:spTgt>
                                        </p:tgtEl>
                                        <p:attrNameLst>
                                          <p:attrName>style.visibility</p:attrName>
                                        </p:attrNameLst>
                                      </p:cBhvr>
                                      <p:to>
                                        <p:strVal val="visible"/>
                                      </p:to>
                                    </p:set>
                                    <p:animEffect transition="in" filter="randombar(horizontal)">
                                      <p:cBhvr>
                                        <p:cTn id="54"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Use of language</a:t>
            </a:r>
            <a:br>
              <a:rPr lang="en-US" b="1" dirty="0" smtClean="0"/>
            </a:br>
            <a:r>
              <a:rPr lang="en-US" b="1" dirty="0" smtClean="0"/>
              <a:t>-- common </a:t>
            </a:r>
            <a:r>
              <a:rPr lang="en-US" b="1" dirty="0"/>
              <a:t>strategies</a:t>
            </a:r>
            <a:endParaRPr lang="en-US" dirty="0"/>
          </a:p>
        </p:txBody>
      </p:sp>
      <p:sp>
        <p:nvSpPr>
          <p:cNvPr id="3" name="Θέση περιεχομένου 2"/>
          <p:cNvSpPr>
            <a:spLocks noGrp="1"/>
          </p:cNvSpPr>
          <p:nvPr>
            <p:ph idx="1"/>
          </p:nvPr>
        </p:nvSpPr>
        <p:spPr>
          <a:xfrm>
            <a:off x="1371599" y="2286000"/>
            <a:ext cx="10420709" cy="3942272"/>
          </a:xfrm>
        </p:spPr>
        <p:txBody>
          <a:bodyPr>
            <a:normAutofit fontScale="92500" lnSpcReduction="10000"/>
          </a:bodyPr>
          <a:lstStyle/>
          <a:p>
            <a:pPr fontAlgn="base">
              <a:lnSpc>
                <a:spcPct val="160000"/>
              </a:lnSpc>
            </a:pPr>
            <a:r>
              <a:rPr lang="en-US" sz="2400" dirty="0" smtClean="0"/>
              <a:t>Adding </a:t>
            </a:r>
            <a:r>
              <a:rPr lang="en-US" sz="2400" dirty="0"/>
              <a:t>a modal to the BE verb to make it weaker </a:t>
            </a:r>
            <a:r>
              <a:rPr lang="en-US" sz="2400" dirty="0" smtClean="0"/>
              <a:t/>
            </a:r>
            <a:br>
              <a:rPr lang="en-US" sz="2400" dirty="0" smtClean="0"/>
            </a:br>
            <a:r>
              <a:rPr lang="en-US" sz="2400" b="1" i="1" dirty="0" smtClean="0"/>
              <a:t>“</a:t>
            </a:r>
            <a:r>
              <a:rPr lang="en-US" sz="2400" b="1" i="1" dirty="0"/>
              <a:t>He is wrong.” -&gt; “He </a:t>
            </a:r>
            <a:r>
              <a:rPr lang="en-US" sz="2400" b="1" i="1" u="sng" dirty="0"/>
              <a:t>might/may/could</a:t>
            </a:r>
            <a:r>
              <a:rPr lang="en-US" sz="2400" b="1" i="1" dirty="0"/>
              <a:t> be wrong</a:t>
            </a:r>
            <a:r>
              <a:rPr lang="en-US" sz="2400" b="1" i="1" dirty="0" smtClean="0"/>
              <a:t>.”</a:t>
            </a:r>
            <a:endParaRPr lang="en-US" sz="2400" b="1" i="1" dirty="0"/>
          </a:p>
          <a:p>
            <a:pPr fontAlgn="base">
              <a:lnSpc>
                <a:spcPct val="150000"/>
              </a:lnSpc>
            </a:pPr>
            <a:r>
              <a:rPr lang="en-US" sz="2400" dirty="0"/>
              <a:t>Adding adverbs (slightly/completely/100%) </a:t>
            </a:r>
            <a:r>
              <a:rPr lang="en-US" sz="2400" dirty="0" smtClean="0"/>
              <a:t>and </a:t>
            </a:r>
            <a:r>
              <a:rPr lang="en-US" sz="2400" dirty="0"/>
              <a:t>quantifiers (a little/a bit) </a:t>
            </a:r>
            <a:r>
              <a:rPr lang="en-US" sz="2400" dirty="0" smtClean="0"/>
              <a:t/>
            </a:r>
            <a:br>
              <a:rPr lang="en-US" sz="2400" dirty="0" smtClean="0"/>
            </a:br>
            <a:r>
              <a:rPr lang="en-US" sz="2400" b="1" i="1" dirty="0" smtClean="0"/>
              <a:t>“</a:t>
            </a:r>
            <a:r>
              <a:rPr lang="en-US" sz="2400" b="1" i="1" dirty="0"/>
              <a:t>He might be </a:t>
            </a:r>
            <a:r>
              <a:rPr lang="en-US" sz="2400" b="1" i="1" u="sng" dirty="0"/>
              <a:t>slightly</a:t>
            </a:r>
            <a:r>
              <a:rPr lang="en-US" sz="2400" b="1" i="1" dirty="0"/>
              <a:t> wrong. / He could be </a:t>
            </a:r>
            <a:r>
              <a:rPr lang="en-US" sz="2400" b="1" i="1" u="sng" dirty="0"/>
              <a:t>a little</a:t>
            </a:r>
            <a:r>
              <a:rPr lang="en-US" sz="2400" b="1" i="1" dirty="0"/>
              <a:t> wrong</a:t>
            </a:r>
            <a:r>
              <a:rPr lang="en-US" sz="2400" b="1" i="1" dirty="0" smtClean="0"/>
              <a:t>.”</a:t>
            </a:r>
            <a:endParaRPr lang="en-US" sz="2400" b="1" i="1" dirty="0"/>
          </a:p>
          <a:p>
            <a:pPr fontAlgn="base">
              <a:lnSpc>
                <a:spcPct val="150000"/>
              </a:lnSpc>
            </a:pPr>
            <a:r>
              <a:rPr lang="en-US" sz="2400" dirty="0"/>
              <a:t>Changing negative language to positive </a:t>
            </a:r>
            <a:br>
              <a:rPr lang="en-US" sz="2400" dirty="0"/>
            </a:br>
            <a:r>
              <a:rPr lang="en-US" sz="2400" b="1" i="1" dirty="0" smtClean="0"/>
              <a:t>“</a:t>
            </a:r>
            <a:r>
              <a:rPr lang="en-US" sz="2400" b="1" i="1" dirty="0"/>
              <a:t>He might not be completely </a:t>
            </a:r>
            <a:r>
              <a:rPr lang="en-US" sz="2400" b="1" i="1" u="sng" dirty="0"/>
              <a:t>correct</a:t>
            </a:r>
            <a:r>
              <a:rPr lang="en-US" sz="2400" b="1" i="1" dirty="0" smtClean="0"/>
              <a:t>.”</a:t>
            </a:r>
            <a:endParaRPr lang="en-US" sz="2400" b="1" i="1" dirty="0"/>
          </a:p>
          <a:p>
            <a:pPr fontAlgn="base">
              <a:lnSpc>
                <a:spcPct val="150000"/>
              </a:lnSpc>
            </a:pPr>
            <a:r>
              <a:rPr lang="en-US" sz="2400" dirty="0"/>
              <a:t>Adding phrases like </a:t>
            </a:r>
            <a:r>
              <a:rPr lang="en-US" sz="2400" b="1" i="1" dirty="0"/>
              <a:t>“In my opinion”</a:t>
            </a:r>
            <a:r>
              <a:rPr lang="en-US" sz="2400" b="1" dirty="0"/>
              <a:t> </a:t>
            </a:r>
            <a:r>
              <a:rPr lang="en-US" sz="2400" dirty="0"/>
              <a:t>or</a:t>
            </a:r>
            <a:r>
              <a:rPr lang="en-US" sz="2400" b="1" dirty="0"/>
              <a:t> </a:t>
            </a:r>
            <a:r>
              <a:rPr lang="en-US" sz="2400" b="1" i="1" dirty="0"/>
              <a:t>“I’m not sure</a:t>
            </a:r>
            <a:r>
              <a:rPr lang="en-US" sz="2400" b="1" i="1" dirty="0" smtClean="0"/>
              <a:t>”</a:t>
            </a:r>
            <a:endParaRPr lang="en-US" sz="2400" b="1" i="1" dirty="0"/>
          </a:p>
        </p:txBody>
      </p:sp>
    </p:spTree>
    <p:extLst>
      <p:ext uri="{BB962C8B-B14F-4D97-AF65-F5344CB8AC3E}">
        <p14:creationId xmlns:p14="http://schemas.microsoft.com/office/powerpoint/2010/main" val="1532568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Use of language</a:t>
            </a:r>
            <a:br>
              <a:rPr lang="en-US" b="1" dirty="0" smtClean="0"/>
            </a:br>
            <a:r>
              <a:rPr lang="en-US" b="1" dirty="0" smtClean="0"/>
              <a:t>-- common </a:t>
            </a:r>
            <a:r>
              <a:rPr lang="en-US" b="1" dirty="0"/>
              <a:t>strategies</a:t>
            </a:r>
            <a:endParaRPr lang="en-US" dirty="0"/>
          </a:p>
        </p:txBody>
      </p:sp>
      <p:sp>
        <p:nvSpPr>
          <p:cNvPr id="3" name="Θέση περιεχομένου 2"/>
          <p:cNvSpPr>
            <a:spLocks noGrp="1"/>
          </p:cNvSpPr>
          <p:nvPr>
            <p:ph idx="1"/>
          </p:nvPr>
        </p:nvSpPr>
        <p:spPr>
          <a:xfrm>
            <a:off x="1371600" y="2286000"/>
            <a:ext cx="10515600" cy="3942272"/>
          </a:xfrm>
        </p:spPr>
        <p:txBody>
          <a:bodyPr>
            <a:normAutofit fontScale="92500"/>
          </a:bodyPr>
          <a:lstStyle/>
          <a:p>
            <a:pPr fontAlgn="base">
              <a:lnSpc>
                <a:spcPct val="150000"/>
              </a:lnSpc>
            </a:pPr>
            <a:r>
              <a:rPr lang="en-US" sz="2400" dirty="0" smtClean="0"/>
              <a:t>Contrasting </a:t>
            </a:r>
            <a:r>
              <a:rPr lang="en-US" sz="2400" dirty="0"/>
              <a:t>the negative statement with a </a:t>
            </a:r>
            <a:r>
              <a:rPr lang="en-US" sz="2400" b="1" dirty="0"/>
              <a:t>positive</a:t>
            </a:r>
            <a:r>
              <a:rPr lang="en-US" sz="2400" dirty="0"/>
              <a:t> one. </a:t>
            </a:r>
            <a:r>
              <a:rPr lang="en-US" sz="2400" dirty="0" smtClean="0"/>
              <a:t/>
            </a:r>
            <a:br>
              <a:rPr lang="en-US" sz="2400" dirty="0" smtClean="0"/>
            </a:br>
            <a:r>
              <a:rPr lang="en-US" sz="2400" b="1" i="1" dirty="0" smtClean="0"/>
              <a:t>“</a:t>
            </a:r>
            <a:r>
              <a:rPr lang="en-US" sz="2400" b="1" i="1" dirty="0"/>
              <a:t>Jim has some great ideas, but, in this case, he may not be completely correct</a:t>
            </a:r>
            <a:r>
              <a:rPr lang="en-US" sz="2400" b="1" i="1" dirty="0" smtClean="0"/>
              <a:t>.”</a:t>
            </a:r>
            <a:endParaRPr lang="en-US" sz="2400" b="1" i="1" dirty="0"/>
          </a:p>
          <a:p>
            <a:pPr fontAlgn="base">
              <a:lnSpc>
                <a:spcPct val="150000"/>
              </a:lnSpc>
            </a:pPr>
            <a:r>
              <a:rPr lang="en-US" sz="2400" dirty="0"/>
              <a:t>Changing the statement into a </a:t>
            </a:r>
            <a:r>
              <a:rPr lang="en-US" sz="2400" dirty="0" smtClean="0"/>
              <a:t>question</a:t>
            </a:r>
            <a:br>
              <a:rPr lang="en-US" sz="2400" dirty="0" smtClean="0"/>
            </a:br>
            <a:r>
              <a:rPr lang="en-US" sz="2400" b="1" i="1" dirty="0" smtClean="0"/>
              <a:t>“</a:t>
            </a:r>
            <a:r>
              <a:rPr lang="en-US" sz="2400" b="1" i="1" dirty="0"/>
              <a:t>Do you think this is correct</a:t>
            </a:r>
            <a:r>
              <a:rPr lang="en-US" sz="2400" b="1" i="1" dirty="0" smtClean="0"/>
              <a:t>?”</a:t>
            </a:r>
            <a:endParaRPr lang="en-US" sz="2400" b="1" i="1" dirty="0"/>
          </a:p>
          <a:p>
            <a:pPr fontAlgn="base">
              <a:lnSpc>
                <a:spcPct val="150000"/>
              </a:lnSpc>
            </a:pPr>
            <a:r>
              <a:rPr lang="en-US" sz="2400" dirty="0"/>
              <a:t>Using the </a:t>
            </a:r>
            <a:r>
              <a:rPr lang="en-US" sz="2400" b="1" dirty="0"/>
              <a:t>passive</a:t>
            </a:r>
            <a:r>
              <a:rPr lang="en-US" sz="2400" dirty="0"/>
              <a:t> </a:t>
            </a:r>
            <a:r>
              <a:rPr lang="en-US" sz="2400" dirty="0" smtClean="0"/>
              <a:t>voice</a:t>
            </a:r>
            <a:br>
              <a:rPr lang="en-US" sz="2400" dirty="0" smtClean="0"/>
            </a:br>
            <a:r>
              <a:rPr lang="en-US" sz="2400" b="1" i="1" dirty="0" smtClean="0"/>
              <a:t>“</a:t>
            </a:r>
            <a:r>
              <a:rPr lang="en-US" sz="2400" b="1" i="1" dirty="0"/>
              <a:t>A mistake may have been made</a:t>
            </a:r>
            <a:r>
              <a:rPr lang="en-US" sz="2400" b="1" i="1" dirty="0" smtClean="0"/>
              <a:t>.”</a:t>
            </a:r>
            <a:endParaRPr lang="en-US" sz="2400" b="1" i="1" dirty="0"/>
          </a:p>
          <a:p>
            <a:endParaRPr lang="en-US" dirty="0"/>
          </a:p>
        </p:txBody>
      </p:sp>
    </p:spTree>
    <p:extLst>
      <p:ext uri="{BB962C8B-B14F-4D97-AF65-F5344CB8AC3E}">
        <p14:creationId xmlns:p14="http://schemas.microsoft.com/office/powerpoint/2010/main" val="350743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Use of Language - Worksheet 3.1</a:t>
            </a:r>
            <a:endParaRPr lang="en-US" dirty="0"/>
          </a:p>
        </p:txBody>
      </p:sp>
      <p:pic>
        <p:nvPicPr>
          <p:cNvPr id="4" name="Εικόνα 3"/>
          <p:cNvPicPr>
            <a:picLocks noChangeAspect="1"/>
          </p:cNvPicPr>
          <p:nvPr/>
        </p:nvPicPr>
        <p:blipFill>
          <a:blip r:embed="rId2"/>
          <a:stretch>
            <a:fillRect/>
          </a:stretch>
        </p:blipFill>
        <p:spPr>
          <a:xfrm>
            <a:off x="2066461" y="1443038"/>
            <a:ext cx="8306264" cy="5200650"/>
          </a:xfrm>
          <a:prstGeom prst="rect">
            <a:avLst/>
          </a:prstGeom>
        </p:spPr>
      </p:pic>
    </p:spTree>
    <p:extLst>
      <p:ext uri="{BB962C8B-B14F-4D97-AF65-F5344CB8AC3E}">
        <p14:creationId xmlns:p14="http://schemas.microsoft.com/office/powerpoint/2010/main" val="2019568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Use of Language - Scenario</a:t>
            </a:r>
            <a:endParaRPr lang="en-US" dirty="0"/>
          </a:p>
        </p:txBody>
      </p:sp>
      <p:sp>
        <p:nvSpPr>
          <p:cNvPr id="3" name="Θέση περιεχομένου 2"/>
          <p:cNvSpPr>
            <a:spLocks noGrp="1"/>
          </p:cNvSpPr>
          <p:nvPr>
            <p:ph idx="1"/>
          </p:nvPr>
        </p:nvSpPr>
        <p:spPr>
          <a:xfrm>
            <a:off x="1071563" y="1701016"/>
            <a:ext cx="3914775" cy="3581400"/>
          </a:xfrm>
        </p:spPr>
        <p:txBody>
          <a:bodyPr>
            <a:noAutofit/>
          </a:bodyPr>
          <a:lstStyle/>
          <a:p>
            <a:pPr fontAlgn="base"/>
            <a:r>
              <a:rPr lang="en-US" b="1" dirty="0" smtClean="0"/>
              <a:t>Trimester performance </a:t>
            </a:r>
            <a:r>
              <a:rPr lang="en-US" b="1" dirty="0"/>
              <a:t>review</a:t>
            </a:r>
            <a:r>
              <a:rPr lang="en-US" dirty="0"/>
              <a:t> to your class. </a:t>
            </a:r>
            <a:endParaRPr lang="en-US" dirty="0" smtClean="0"/>
          </a:p>
          <a:p>
            <a:pPr fontAlgn="base"/>
            <a:r>
              <a:rPr lang="en-US" dirty="0" smtClean="0"/>
              <a:t>Positive </a:t>
            </a:r>
            <a:r>
              <a:rPr lang="en-US" dirty="0"/>
              <a:t>and </a:t>
            </a:r>
            <a:r>
              <a:rPr lang="en-US" dirty="0" smtClean="0"/>
              <a:t>Negative feedback</a:t>
            </a:r>
          </a:p>
          <a:p>
            <a:pPr fontAlgn="base"/>
            <a:r>
              <a:rPr lang="en-US" dirty="0" smtClean="0"/>
              <a:t>Brainstorm </a:t>
            </a:r>
            <a:r>
              <a:rPr lang="en-US" dirty="0"/>
              <a:t>a list of </a:t>
            </a:r>
            <a:r>
              <a:rPr lang="en-US" b="1" dirty="0"/>
              <a:t>negative</a:t>
            </a:r>
            <a:r>
              <a:rPr lang="en-US" dirty="0"/>
              <a:t> feedback a teacher might give a student. </a:t>
            </a:r>
            <a:r>
              <a:rPr lang="en-US" dirty="0" smtClean="0"/>
              <a:t/>
            </a:r>
            <a:br>
              <a:rPr lang="en-US" dirty="0" smtClean="0"/>
            </a:br>
            <a:r>
              <a:rPr lang="en-US" dirty="0" smtClean="0"/>
              <a:t>Write </a:t>
            </a:r>
            <a:r>
              <a:rPr lang="en-US" dirty="0"/>
              <a:t>the ideas on the board. </a:t>
            </a:r>
          </a:p>
        </p:txBody>
      </p:sp>
      <p:sp>
        <p:nvSpPr>
          <p:cNvPr id="4" name="Ορθογώνιο 3"/>
          <p:cNvSpPr/>
          <p:nvPr/>
        </p:nvSpPr>
        <p:spPr>
          <a:xfrm>
            <a:off x="5591175" y="1428750"/>
            <a:ext cx="6096000" cy="1938992"/>
          </a:xfrm>
          <a:prstGeom prst="rect">
            <a:avLst/>
          </a:prstGeom>
        </p:spPr>
        <p:txBody>
          <a:bodyPr>
            <a:spAutoFit/>
          </a:bodyPr>
          <a:lstStyle/>
          <a:p>
            <a:pPr marL="342900" indent="-342900">
              <a:buFont typeface="Arial" panose="020B0604020202020204" pitchFamily="34" charset="0"/>
              <a:buChar char="•"/>
            </a:pPr>
            <a:r>
              <a:rPr lang="en-US" sz="2000" dirty="0" err="1">
                <a:solidFill>
                  <a:schemeClr val="tx2"/>
                </a:solidFill>
              </a:rPr>
              <a:t>Sunteți</a:t>
            </a:r>
            <a:r>
              <a:rPr lang="en-US" sz="2000" dirty="0">
                <a:solidFill>
                  <a:schemeClr val="tx2"/>
                </a:solidFill>
              </a:rPr>
              <a:t> </a:t>
            </a:r>
            <a:r>
              <a:rPr lang="en-US" sz="2000" dirty="0" err="1">
                <a:solidFill>
                  <a:schemeClr val="tx2"/>
                </a:solidFill>
              </a:rPr>
              <a:t>profesorul</a:t>
            </a:r>
            <a:r>
              <a:rPr lang="en-US" sz="2000" dirty="0">
                <a:solidFill>
                  <a:schemeClr val="tx2"/>
                </a:solidFill>
              </a:rPr>
              <a:t> </a:t>
            </a:r>
            <a:r>
              <a:rPr lang="en-US" sz="2000" dirty="0" err="1">
                <a:solidFill>
                  <a:schemeClr val="tx2"/>
                </a:solidFill>
              </a:rPr>
              <a:t>și</a:t>
            </a:r>
            <a:r>
              <a:rPr lang="en-US" sz="2000" dirty="0">
                <a:solidFill>
                  <a:schemeClr val="tx2"/>
                </a:solidFill>
              </a:rPr>
              <a:t> </a:t>
            </a:r>
            <a:r>
              <a:rPr lang="en-US" sz="2000" dirty="0" err="1">
                <a:solidFill>
                  <a:schemeClr val="tx2"/>
                </a:solidFill>
              </a:rPr>
              <a:t>trebuie</a:t>
            </a:r>
            <a:r>
              <a:rPr lang="en-US" sz="2000" dirty="0">
                <a:solidFill>
                  <a:schemeClr val="tx2"/>
                </a:solidFill>
              </a:rPr>
              <a:t> </a:t>
            </a:r>
            <a:r>
              <a:rPr lang="en-US" sz="2000" dirty="0" err="1">
                <a:solidFill>
                  <a:schemeClr val="tx2"/>
                </a:solidFill>
              </a:rPr>
              <a:t>să</a:t>
            </a:r>
            <a:r>
              <a:rPr lang="en-US" sz="2000" dirty="0">
                <a:solidFill>
                  <a:schemeClr val="tx2"/>
                </a:solidFill>
              </a:rPr>
              <a:t> </a:t>
            </a:r>
            <a:r>
              <a:rPr lang="en-US" sz="2000" dirty="0" err="1">
                <a:solidFill>
                  <a:schemeClr val="tx2"/>
                </a:solidFill>
              </a:rPr>
              <a:t>examinați</a:t>
            </a:r>
            <a:r>
              <a:rPr lang="en-US" sz="2000" dirty="0">
                <a:solidFill>
                  <a:schemeClr val="tx2"/>
                </a:solidFill>
              </a:rPr>
              <a:t> </a:t>
            </a:r>
            <a:r>
              <a:rPr lang="en-US" sz="2000" dirty="0" err="1">
                <a:solidFill>
                  <a:schemeClr val="tx2"/>
                </a:solidFill>
              </a:rPr>
              <a:t>performanța</a:t>
            </a:r>
            <a:r>
              <a:rPr lang="en-US" sz="2000" dirty="0">
                <a:solidFill>
                  <a:schemeClr val="tx2"/>
                </a:solidFill>
              </a:rPr>
              <a:t> </a:t>
            </a:r>
            <a:r>
              <a:rPr lang="en-US" sz="2000" dirty="0" err="1">
                <a:solidFill>
                  <a:schemeClr val="tx2"/>
                </a:solidFill>
              </a:rPr>
              <a:t>elevului</a:t>
            </a:r>
            <a:r>
              <a:rPr lang="en-US" sz="2000" dirty="0">
                <a:solidFill>
                  <a:schemeClr val="tx2"/>
                </a:solidFill>
              </a:rPr>
              <a:t> </a:t>
            </a:r>
            <a:r>
              <a:rPr lang="en-US" sz="2000" dirty="0" err="1">
                <a:solidFill>
                  <a:schemeClr val="tx2"/>
                </a:solidFill>
              </a:rPr>
              <a:t>și</a:t>
            </a:r>
            <a:r>
              <a:rPr lang="en-US" sz="2000" dirty="0">
                <a:solidFill>
                  <a:schemeClr val="tx2"/>
                </a:solidFill>
              </a:rPr>
              <a:t> </a:t>
            </a:r>
            <a:r>
              <a:rPr lang="en-US" sz="2000" dirty="0" err="1">
                <a:solidFill>
                  <a:schemeClr val="tx2"/>
                </a:solidFill>
              </a:rPr>
              <a:t>să</a:t>
            </a:r>
            <a:r>
              <a:rPr lang="en-US" sz="2000" dirty="0">
                <a:solidFill>
                  <a:schemeClr val="tx2"/>
                </a:solidFill>
              </a:rPr>
              <a:t> le </a:t>
            </a:r>
            <a:r>
              <a:rPr lang="en-US" sz="2000" dirty="0" err="1">
                <a:solidFill>
                  <a:schemeClr val="tx2"/>
                </a:solidFill>
              </a:rPr>
              <a:t>oferiți</a:t>
            </a:r>
            <a:r>
              <a:rPr lang="en-US" sz="2000" dirty="0">
                <a:solidFill>
                  <a:schemeClr val="tx2"/>
                </a:solidFill>
              </a:rPr>
              <a:t> feedback </a:t>
            </a:r>
            <a:r>
              <a:rPr lang="en-US" sz="2000" dirty="0" err="1">
                <a:solidFill>
                  <a:schemeClr val="tx2"/>
                </a:solidFill>
              </a:rPr>
              <a:t>pozitiv</a:t>
            </a:r>
            <a:r>
              <a:rPr lang="en-US" sz="2000" dirty="0">
                <a:solidFill>
                  <a:schemeClr val="tx2"/>
                </a:solidFill>
              </a:rPr>
              <a:t> </a:t>
            </a:r>
            <a:r>
              <a:rPr lang="en-US" sz="2000" dirty="0" err="1">
                <a:solidFill>
                  <a:schemeClr val="tx2"/>
                </a:solidFill>
              </a:rPr>
              <a:t>și</a:t>
            </a:r>
            <a:r>
              <a:rPr lang="en-US" sz="2000" dirty="0">
                <a:solidFill>
                  <a:schemeClr val="tx2"/>
                </a:solidFill>
              </a:rPr>
              <a:t> </a:t>
            </a:r>
            <a:r>
              <a:rPr lang="en-US" sz="2000" dirty="0" err="1">
                <a:solidFill>
                  <a:schemeClr val="tx2"/>
                </a:solidFill>
              </a:rPr>
              <a:t>negativ</a:t>
            </a:r>
            <a:r>
              <a:rPr lang="en-US" sz="2000" dirty="0">
                <a:solidFill>
                  <a:schemeClr val="tx2"/>
                </a:solidFill>
              </a:rPr>
              <a:t>.</a:t>
            </a:r>
          </a:p>
          <a:p>
            <a:pPr marL="342900" indent="-342900">
              <a:buFont typeface="Arial" panose="020B0604020202020204" pitchFamily="34" charset="0"/>
              <a:buChar char="•"/>
            </a:pPr>
            <a:r>
              <a:rPr lang="en-US" sz="2000" dirty="0">
                <a:solidFill>
                  <a:schemeClr val="tx2"/>
                </a:solidFill>
              </a:rPr>
              <a:t>Brainstorm o </a:t>
            </a:r>
            <a:r>
              <a:rPr lang="en-US" sz="2000" dirty="0" err="1">
                <a:solidFill>
                  <a:schemeClr val="tx2"/>
                </a:solidFill>
              </a:rPr>
              <a:t>listă</a:t>
            </a:r>
            <a:r>
              <a:rPr lang="en-US" sz="2000" dirty="0">
                <a:solidFill>
                  <a:schemeClr val="tx2"/>
                </a:solidFill>
              </a:rPr>
              <a:t> de feedback </a:t>
            </a:r>
            <a:r>
              <a:rPr lang="en-US" sz="2000" dirty="0" err="1">
                <a:solidFill>
                  <a:schemeClr val="tx2"/>
                </a:solidFill>
              </a:rPr>
              <a:t>negativ</a:t>
            </a:r>
            <a:r>
              <a:rPr lang="en-US" sz="2000" dirty="0">
                <a:solidFill>
                  <a:schemeClr val="tx2"/>
                </a:solidFill>
              </a:rPr>
              <a:t> </a:t>
            </a:r>
            <a:r>
              <a:rPr lang="en-US" sz="2000" dirty="0" err="1">
                <a:solidFill>
                  <a:schemeClr val="tx2"/>
                </a:solidFill>
              </a:rPr>
              <a:t>pe</a:t>
            </a:r>
            <a:r>
              <a:rPr lang="en-US" sz="2000" dirty="0">
                <a:solidFill>
                  <a:schemeClr val="tx2"/>
                </a:solidFill>
              </a:rPr>
              <a:t> care un </a:t>
            </a:r>
            <a:r>
              <a:rPr lang="en-US" sz="2000" dirty="0" err="1">
                <a:solidFill>
                  <a:schemeClr val="tx2"/>
                </a:solidFill>
              </a:rPr>
              <a:t>profesor</a:t>
            </a:r>
            <a:r>
              <a:rPr lang="en-US" sz="2000" dirty="0">
                <a:solidFill>
                  <a:schemeClr val="tx2"/>
                </a:solidFill>
              </a:rPr>
              <a:t> </a:t>
            </a:r>
            <a:r>
              <a:rPr lang="en-US" sz="2000" dirty="0" err="1">
                <a:solidFill>
                  <a:schemeClr val="tx2"/>
                </a:solidFill>
              </a:rPr>
              <a:t>ar</a:t>
            </a:r>
            <a:r>
              <a:rPr lang="en-US" sz="2000" dirty="0">
                <a:solidFill>
                  <a:schemeClr val="tx2"/>
                </a:solidFill>
              </a:rPr>
              <a:t> </a:t>
            </a:r>
            <a:r>
              <a:rPr lang="en-US" sz="2000" dirty="0" err="1">
                <a:solidFill>
                  <a:schemeClr val="tx2"/>
                </a:solidFill>
              </a:rPr>
              <a:t>putea</a:t>
            </a:r>
            <a:r>
              <a:rPr lang="en-US" sz="2000" dirty="0">
                <a:solidFill>
                  <a:schemeClr val="tx2"/>
                </a:solidFill>
              </a:rPr>
              <a:t> </a:t>
            </a:r>
            <a:r>
              <a:rPr lang="en-US" sz="2000" dirty="0" err="1">
                <a:solidFill>
                  <a:schemeClr val="tx2"/>
                </a:solidFill>
              </a:rPr>
              <a:t>să</a:t>
            </a:r>
            <a:r>
              <a:rPr lang="en-US" sz="2000" dirty="0">
                <a:solidFill>
                  <a:schemeClr val="tx2"/>
                </a:solidFill>
              </a:rPr>
              <a:t> o </a:t>
            </a:r>
            <a:r>
              <a:rPr lang="en-US" sz="2000" dirty="0" err="1">
                <a:solidFill>
                  <a:schemeClr val="tx2"/>
                </a:solidFill>
              </a:rPr>
              <a:t>ofere</a:t>
            </a:r>
            <a:r>
              <a:rPr lang="en-US" sz="2000" dirty="0">
                <a:solidFill>
                  <a:schemeClr val="tx2"/>
                </a:solidFill>
              </a:rPr>
              <a:t> </a:t>
            </a:r>
            <a:r>
              <a:rPr lang="en-US" sz="2000" dirty="0" err="1">
                <a:solidFill>
                  <a:schemeClr val="tx2"/>
                </a:solidFill>
              </a:rPr>
              <a:t>unui</a:t>
            </a:r>
            <a:r>
              <a:rPr lang="en-US" sz="2000" dirty="0">
                <a:solidFill>
                  <a:schemeClr val="tx2"/>
                </a:solidFill>
              </a:rPr>
              <a:t> elev.</a:t>
            </a:r>
          </a:p>
          <a:p>
            <a:pPr marL="342900" indent="-342900">
              <a:buFont typeface="Arial" panose="020B0604020202020204" pitchFamily="34" charset="0"/>
              <a:buChar char="•"/>
            </a:pPr>
            <a:r>
              <a:rPr lang="en-US" sz="2000" dirty="0" err="1">
                <a:solidFill>
                  <a:schemeClr val="tx2"/>
                </a:solidFill>
              </a:rPr>
              <a:t>Scrieți</a:t>
            </a:r>
            <a:r>
              <a:rPr lang="en-US" sz="2000" dirty="0">
                <a:solidFill>
                  <a:schemeClr val="tx2"/>
                </a:solidFill>
              </a:rPr>
              <a:t> </a:t>
            </a:r>
            <a:r>
              <a:rPr lang="en-US" sz="2000" dirty="0" err="1">
                <a:solidFill>
                  <a:schemeClr val="tx2"/>
                </a:solidFill>
              </a:rPr>
              <a:t>ideile</a:t>
            </a:r>
            <a:r>
              <a:rPr lang="en-US" sz="2000" dirty="0">
                <a:solidFill>
                  <a:schemeClr val="tx2"/>
                </a:solidFill>
              </a:rPr>
              <a:t> </a:t>
            </a:r>
            <a:r>
              <a:rPr lang="en-US" sz="2000" dirty="0" err="1">
                <a:solidFill>
                  <a:schemeClr val="tx2"/>
                </a:solidFill>
              </a:rPr>
              <a:t>pe</a:t>
            </a:r>
            <a:r>
              <a:rPr lang="en-US" sz="2000" dirty="0">
                <a:solidFill>
                  <a:schemeClr val="tx2"/>
                </a:solidFill>
              </a:rPr>
              <a:t> </a:t>
            </a:r>
            <a:r>
              <a:rPr lang="en-US" sz="2000" dirty="0" err="1">
                <a:solidFill>
                  <a:schemeClr val="tx2"/>
                </a:solidFill>
              </a:rPr>
              <a:t>tablă</a:t>
            </a:r>
            <a:r>
              <a:rPr lang="en-US" sz="2000" dirty="0" smtClean="0">
                <a:solidFill>
                  <a:schemeClr val="tx2"/>
                </a:solidFill>
              </a:rPr>
              <a:t>.</a:t>
            </a:r>
            <a:endParaRPr lang="en-US" sz="2000" dirty="0">
              <a:solidFill>
                <a:schemeClr val="tx2"/>
              </a:solidFill>
            </a:endParaRPr>
          </a:p>
        </p:txBody>
      </p:sp>
    </p:spTree>
    <p:extLst>
      <p:ext uri="{BB962C8B-B14F-4D97-AF65-F5344CB8AC3E}">
        <p14:creationId xmlns:p14="http://schemas.microsoft.com/office/powerpoint/2010/main" val="2880250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71600" y="685800"/>
            <a:ext cx="9601200" cy="988621"/>
          </a:xfrm>
        </p:spPr>
        <p:txBody>
          <a:bodyPr/>
          <a:lstStyle/>
          <a:p>
            <a:r>
              <a:rPr lang="en-US" b="1" dirty="0" smtClean="0"/>
              <a:t>Negative</a:t>
            </a:r>
            <a:r>
              <a:rPr lang="en-US" dirty="0" smtClean="0"/>
              <a:t> feedback - brainstorm</a:t>
            </a:r>
            <a:endParaRPr lang="en-US" dirty="0"/>
          </a:p>
        </p:txBody>
      </p:sp>
      <p:sp>
        <p:nvSpPr>
          <p:cNvPr id="3" name="Θέση περιεχομένου 2"/>
          <p:cNvSpPr>
            <a:spLocks noGrp="1"/>
          </p:cNvSpPr>
          <p:nvPr>
            <p:ph idx="1"/>
          </p:nvPr>
        </p:nvSpPr>
        <p:spPr>
          <a:xfrm>
            <a:off x="1371600" y="1555668"/>
            <a:ext cx="9601200" cy="4311732"/>
          </a:xfrm>
        </p:spPr>
        <p:txBody>
          <a:bodyPr>
            <a:normAutofit fontScale="92500" lnSpcReduction="10000"/>
          </a:bodyPr>
          <a:lstStyle/>
          <a:p>
            <a:r>
              <a:rPr lang="en-US" dirty="0" smtClean="0"/>
              <a:t>Do your homework! </a:t>
            </a:r>
            <a:r>
              <a:rPr lang="en-US" dirty="0" smtClean="0">
                <a:sym typeface="Wingdings" panose="05000000000000000000" pitchFamily="2" charset="2"/>
              </a:rPr>
              <a:t> </a:t>
            </a:r>
            <a:endParaRPr lang="en-US" dirty="0">
              <a:sym typeface="Wingdings" panose="05000000000000000000" pitchFamily="2" charset="2"/>
            </a:endParaRPr>
          </a:p>
          <a:p>
            <a:pPr lvl="1"/>
            <a:r>
              <a:rPr lang="en-US" dirty="0" smtClean="0">
                <a:sym typeface="Wingdings" panose="05000000000000000000" pitchFamily="2" charset="2"/>
              </a:rPr>
              <a:t>Could you please explain me why you are not doing your homework. I could help you in case you cope with any difficulties.</a:t>
            </a:r>
          </a:p>
          <a:p>
            <a:pPr lvl="1"/>
            <a:r>
              <a:rPr lang="en-US" dirty="0" smtClean="0">
                <a:sym typeface="Wingdings" panose="05000000000000000000" pitchFamily="2" charset="2"/>
              </a:rPr>
              <a:t>I would like to see the result of this exercise in your paper, dear John. I am interested in understanding your way of thinking</a:t>
            </a:r>
          </a:p>
          <a:p>
            <a:r>
              <a:rPr lang="en-US" dirty="0" smtClean="0">
                <a:sym typeface="Wingdings" panose="05000000000000000000" pitchFamily="2" charset="2"/>
              </a:rPr>
              <a:t> Sit down and don’t talk!! </a:t>
            </a:r>
          </a:p>
          <a:p>
            <a:pPr lvl="1"/>
            <a:r>
              <a:rPr lang="en-US" dirty="0" smtClean="0">
                <a:sym typeface="Wingdings" panose="05000000000000000000" pitchFamily="2" charset="2"/>
              </a:rPr>
              <a:t>Could you please take a seat so the other can see me and understand my subject?</a:t>
            </a:r>
          </a:p>
          <a:p>
            <a:pPr lvl="1"/>
            <a:r>
              <a:rPr lang="en-US" dirty="0" smtClean="0">
                <a:sym typeface="Wingdings" panose="05000000000000000000" pitchFamily="2" charset="2"/>
              </a:rPr>
              <a:t>Dear John, I would like to inform you that in the class we couldn’t speak at the same time, nobody really can hear us. Do you think you could help your fellows to really listen to my class?</a:t>
            </a:r>
          </a:p>
          <a:p>
            <a:pPr lvl="1"/>
            <a:endParaRPr lang="en-US" dirty="0" smtClean="0">
              <a:sym typeface="Wingdings" panose="05000000000000000000" pitchFamily="2" charset="2"/>
            </a:endParaRPr>
          </a:p>
          <a:p>
            <a:pPr lvl="1"/>
            <a:r>
              <a:rPr lang="en-US" i="0" dirty="0" err="1" smtClean="0"/>
              <a:t>Dragă</a:t>
            </a:r>
            <a:r>
              <a:rPr lang="en-US" i="0" dirty="0" smtClean="0"/>
              <a:t> </a:t>
            </a:r>
            <a:r>
              <a:rPr lang="en-US" i="0" dirty="0"/>
              <a:t>John, </a:t>
            </a:r>
            <a:r>
              <a:rPr lang="en-US" i="0" dirty="0" err="1"/>
              <a:t>aș</a:t>
            </a:r>
            <a:r>
              <a:rPr lang="en-US" i="0" dirty="0"/>
              <a:t> </a:t>
            </a:r>
            <a:r>
              <a:rPr lang="en-US" i="0" dirty="0" err="1"/>
              <a:t>dori</a:t>
            </a:r>
            <a:r>
              <a:rPr lang="en-US" i="0" dirty="0"/>
              <a:t> </a:t>
            </a:r>
            <a:r>
              <a:rPr lang="en-US" i="0" dirty="0" err="1"/>
              <a:t>să</a:t>
            </a:r>
            <a:r>
              <a:rPr lang="en-US" i="0" dirty="0"/>
              <a:t> </a:t>
            </a:r>
            <a:r>
              <a:rPr lang="en-US" i="0" dirty="0" err="1"/>
              <a:t>vă</a:t>
            </a:r>
            <a:r>
              <a:rPr lang="en-US" i="0" dirty="0"/>
              <a:t> </a:t>
            </a:r>
            <a:r>
              <a:rPr lang="en-US" i="0" dirty="0" err="1"/>
              <a:t>informez</a:t>
            </a:r>
            <a:r>
              <a:rPr lang="en-US" i="0" dirty="0"/>
              <a:t> </a:t>
            </a:r>
            <a:r>
              <a:rPr lang="en-US" i="0" dirty="0" err="1"/>
              <a:t>că</a:t>
            </a:r>
            <a:r>
              <a:rPr lang="en-US" i="0" dirty="0"/>
              <a:t> la curs nu am </a:t>
            </a:r>
            <a:r>
              <a:rPr lang="en-US" i="0" dirty="0" err="1"/>
              <a:t>putut</a:t>
            </a:r>
            <a:r>
              <a:rPr lang="en-US" i="0" dirty="0"/>
              <a:t> </a:t>
            </a:r>
            <a:r>
              <a:rPr lang="en-US" i="0" dirty="0" err="1"/>
              <a:t>vorbi</a:t>
            </a:r>
            <a:r>
              <a:rPr lang="en-US" i="0" dirty="0"/>
              <a:t> </a:t>
            </a:r>
            <a:r>
              <a:rPr lang="en-US" i="0" dirty="0" err="1"/>
              <a:t>în</a:t>
            </a:r>
            <a:r>
              <a:rPr lang="en-US" i="0" dirty="0"/>
              <a:t> </a:t>
            </a:r>
            <a:r>
              <a:rPr lang="en-US" i="0" dirty="0" err="1"/>
              <a:t>același</a:t>
            </a:r>
            <a:r>
              <a:rPr lang="en-US" i="0" dirty="0"/>
              <a:t> </a:t>
            </a:r>
            <a:r>
              <a:rPr lang="en-US" i="0" dirty="0" err="1"/>
              <a:t>timp</a:t>
            </a:r>
            <a:r>
              <a:rPr lang="en-US" i="0" dirty="0"/>
              <a:t>, </a:t>
            </a:r>
            <a:r>
              <a:rPr lang="en-US" i="0" dirty="0" err="1"/>
              <a:t>nimeni</a:t>
            </a:r>
            <a:r>
              <a:rPr lang="en-US" i="0" dirty="0"/>
              <a:t> nu ne </a:t>
            </a:r>
            <a:r>
              <a:rPr lang="en-US" i="0" dirty="0" err="1"/>
              <a:t>poate</a:t>
            </a:r>
            <a:r>
              <a:rPr lang="en-US" i="0" dirty="0"/>
              <a:t> </a:t>
            </a:r>
            <a:r>
              <a:rPr lang="en-US" i="0" dirty="0" err="1"/>
              <a:t>auzi</a:t>
            </a:r>
            <a:r>
              <a:rPr lang="en-US" i="0" dirty="0"/>
              <a:t>. </a:t>
            </a:r>
            <a:r>
              <a:rPr lang="en-US" i="0" dirty="0" err="1"/>
              <a:t>Crezi</a:t>
            </a:r>
            <a:r>
              <a:rPr lang="en-US" i="0" dirty="0"/>
              <a:t> </a:t>
            </a:r>
            <a:r>
              <a:rPr lang="en-US" i="0" dirty="0" err="1"/>
              <a:t>că</a:t>
            </a:r>
            <a:r>
              <a:rPr lang="en-US" i="0" dirty="0"/>
              <a:t> </a:t>
            </a:r>
            <a:r>
              <a:rPr lang="en-US" i="0" dirty="0" err="1"/>
              <a:t>i-ai</a:t>
            </a:r>
            <a:r>
              <a:rPr lang="en-US" i="0" dirty="0"/>
              <a:t> </a:t>
            </a:r>
            <a:r>
              <a:rPr lang="en-US" i="0" dirty="0" err="1"/>
              <a:t>putea</a:t>
            </a:r>
            <a:r>
              <a:rPr lang="en-US" i="0" dirty="0"/>
              <a:t> </a:t>
            </a:r>
            <a:r>
              <a:rPr lang="en-US" i="0" dirty="0" err="1"/>
              <a:t>ajuta</a:t>
            </a:r>
            <a:r>
              <a:rPr lang="en-US" i="0" dirty="0"/>
              <a:t> </a:t>
            </a:r>
            <a:r>
              <a:rPr lang="en-US" i="0" dirty="0" err="1"/>
              <a:t>pe</a:t>
            </a:r>
            <a:r>
              <a:rPr lang="en-US" i="0" dirty="0"/>
              <a:t> </a:t>
            </a:r>
            <a:r>
              <a:rPr lang="en-US" i="0" dirty="0" err="1"/>
              <a:t>semenii</a:t>
            </a:r>
            <a:r>
              <a:rPr lang="en-US" i="0" dirty="0"/>
              <a:t> </a:t>
            </a:r>
            <a:r>
              <a:rPr lang="en-US" i="0" dirty="0" err="1"/>
              <a:t>tăi</a:t>
            </a:r>
            <a:r>
              <a:rPr lang="en-US" i="0" dirty="0"/>
              <a:t> </a:t>
            </a:r>
            <a:r>
              <a:rPr lang="en-US" i="0" dirty="0" err="1"/>
              <a:t>să</a:t>
            </a:r>
            <a:r>
              <a:rPr lang="en-US" i="0" dirty="0"/>
              <a:t>-mi </a:t>
            </a:r>
            <a:r>
              <a:rPr lang="en-US" i="0" dirty="0" err="1"/>
              <a:t>asculte</a:t>
            </a:r>
            <a:r>
              <a:rPr lang="en-US" i="0" dirty="0"/>
              <a:t> cu </a:t>
            </a:r>
            <a:r>
              <a:rPr lang="en-US" i="0" dirty="0" err="1"/>
              <a:t>adevărat</a:t>
            </a:r>
            <a:r>
              <a:rPr lang="en-US" i="0" dirty="0"/>
              <a:t> </a:t>
            </a:r>
            <a:r>
              <a:rPr lang="en-US" i="0" dirty="0" err="1"/>
              <a:t>cursul</a:t>
            </a:r>
            <a:r>
              <a:rPr lang="en-US" i="0" dirty="0"/>
              <a:t>?</a:t>
            </a:r>
            <a:endParaRPr lang="en-US" dirty="0" smtClean="0">
              <a:sym typeface="Wingdings" panose="05000000000000000000" pitchFamily="2" charset="2"/>
            </a:endParaRPr>
          </a:p>
          <a:p>
            <a:endParaRPr lang="en-US" dirty="0" smtClean="0">
              <a:sym typeface="Wingdings" panose="05000000000000000000" pitchFamily="2" charset="2"/>
            </a:endParaRPr>
          </a:p>
        </p:txBody>
      </p:sp>
    </p:spTree>
    <p:extLst>
      <p:ext uri="{BB962C8B-B14F-4D97-AF65-F5344CB8AC3E}">
        <p14:creationId xmlns:p14="http://schemas.microsoft.com/office/powerpoint/2010/main" val="1861401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Negative feedback </a:t>
            </a:r>
            <a:br>
              <a:rPr lang="en-US" dirty="0" smtClean="0"/>
            </a:br>
            <a:r>
              <a:rPr lang="en-US" i="1" dirty="0" smtClean="0"/>
              <a:t>Intro before Worksheet 3.2</a:t>
            </a:r>
            <a:endParaRPr lang="en-US" i="1" dirty="0"/>
          </a:p>
        </p:txBody>
      </p:sp>
      <p:sp>
        <p:nvSpPr>
          <p:cNvPr id="3" name="Θέση περιεχομένου 2"/>
          <p:cNvSpPr>
            <a:spLocks noGrp="1"/>
          </p:cNvSpPr>
          <p:nvPr>
            <p:ph idx="1"/>
          </p:nvPr>
        </p:nvSpPr>
        <p:spPr/>
        <p:txBody>
          <a:bodyPr/>
          <a:lstStyle/>
          <a:p>
            <a:pPr marL="342900" indent="-342900">
              <a:buFont typeface="Arial" panose="020B0604020202020204" pitchFamily="34" charset="0"/>
              <a:buChar char="•"/>
            </a:pPr>
            <a:r>
              <a:rPr lang="en-US" dirty="0" err="1"/>
              <a:t>Apoi</a:t>
            </a:r>
            <a:r>
              <a:rPr lang="en-US" dirty="0"/>
              <a:t>, </a:t>
            </a:r>
            <a:r>
              <a:rPr lang="en-US" dirty="0" err="1"/>
              <a:t>invitați</a:t>
            </a:r>
            <a:r>
              <a:rPr lang="en-US" dirty="0"/>
              <a:t> un </a:t>
            </a:r>
            <a:r>
              <a:rPr lang="en-US" dirty="0" err="1"/>
              <a:t>elev</a:t>
            </a:r>
            <a:r>
              <a:rPr lang="en-US" dirty="0"/>
              <a:t> din </a:t>
            </a:r>
            <a:r>
              <a:rPr lang="en-US" dirty="0" err="1"/>
              <a:t>clasă</a:t>
            </a:r>
            <a:r>
              <a:rPr lang="en-US" dirty="0"/>
              <a:t> </a:t>
            </a:r>
            <a:r>
              <a:rPr lang="en-US" dirty="0" err="1"/>
              <a:t>să</a:t>
            </a:r>
            <a:r>
              <a:rPr lang="en-US" dirty="0"/>
              <a:t> </a:t>
            </a:r>
            <a:r>
              <a:rPr lang="en-US" dirty="0" err="1"/>
              <a:t>vină</a:t>
            </a:r>
            <a:r>
              <a:rPr lang="en-US" dirty="0"/>
              <a:t> </a:t>
            </a:r>
            <a:r>
              <a:rPr lang="en-US" dirty="0" err="1"/>
              <a:t>pe</a:t>
            </a:r>
            <a:r>
              <a:rPr lang="en-US" dirty="0"/>
              <a:t> un </a:t>
            </a:r>
            <a:r>
              <a:rPr lang="en-US" dirty="0" err="1"/>
              <a:t>scaun</a:t>
            </a:r>
            <a:r>
              <a:rPr lang="en-US" dirty="0"/>
              <a:t> </a:t>
            </a:r>
            <a:r>
              <a:rPr lang="en-US" dirty="0" err="1"/>
              <a:t>în</a:t>
            </a:r>
            <a:r>
              <a:rPr lang="en-US" dirty="0"/>
              <a:t> </a:t>
            </a:r>
            <a:r>
              <a:rPr lang="en-US" dirty="0" err="1"/>
              <a:t>față</a:t>
            </a:r>
            <a:r>
              <a:rPr lang="en-US" dirty="0"/>
              <a:t>. </a:t>
            </a:r>
            <a:r>
              <a:rPr lang="en-US" dirty="0" err="1"/>
              <a:t>Mulțumește-i</a:t>
            </a:r>
            <a:r>
              <a:rPr lang="en-US" dirty="0"/>
              <a:t> </a:t>
            </a:r>
            <a:r>
              <a:rPr lang="en-US" dirty="0" err="1"/>
              <a:t>că</a:t>
            </a:r>
            <a:r>
              <a:rPr lang="en-US" dirty="0"/>
              <a:t> a </a:t>
            </a:r>
            <a:r>
              <a:rPr lang="en-US" dirty="0" err="1"/>
              <a:t>venit</a:t>
            </a:r>
            <a:r>
              <a:rPr lang="en-US" dirty="0"/>
              <a:t> la </a:t>
            </a:r>
            <a:r>
              <a:rPr lang="en-US" dirty="0" err="1"/>
              <a:t>analiza</a:t>
            </a:r>
            <a:r>
              <a:rPr lang="en-US" dirty="0"/>
              <a:t> </a:t>
            </a:r>
            <a:r>
              <a:rPr lang="en-US" dirty="0" err="1"/>
              <a:t>anuală</a:t>
            </a:r>
            <a:r>
              <a:rPr lang="en-US" dirty="0"/>
              <a:t> a </a:t>
            </a:r>
            <a:r>
              <a:rPr lang="en-US" dirty="0" err="1"/>
              <a:t>performanței</a:t>
            </a:r>
            <a:r>
              <a:rPr lang="en-US" dirty="0"/>
              <a:t> </a:t>
            </a:r>
            <a:r>
              <a:rPr lang="en-US" dirty="0" err="1"/>
              <a:t>și</a:t>
            </a:r>
            <a:r>
              <a:rPr lang="en-US" dirty="0"/>
              <a:t> </a:t>
            </a:r>
            <a:r>
              <a:rPr lang="en-US" dirty="0" err="1"/>
              <a:t>începe</a:t>
            </a:r>
            <a:r>
              <a:rPr lang="en-US" dirty="0"/>
              <a:t> cu o </a:t>
            </a:r>
            <a:r>
              <a:rPr lang="en-US" dirty="0" err="1"/>
              <a:t>mică</a:t>
            </a:r>
            <a:r>
              <a:rPr lang="en-US" dirty="0"/>
              <a:t> </a:t>
            </a:r>
            <a:r>
              <a:rPr lang="en-US" dirty="0" err="1"/>
              <a:t>discuție</a:t>
            </a:r>
            <a:r>
              <a:rPr lang="en-US" dirty="0"/>
              <a:t> (</a:t>
            </a:r>
            <a:r>
              <a:rPr lang="en-US" dirty="0" err="1"/>
              <a:t>Deci</a:t>
            </a:r>
            <a:r>
              <a:rPr lang="en-US" dirty="0"/>
              <a:t>, Jim, </a:t>
            </a:r>
            <a:r>
              <a:rPr lang="en-US" dirty="0" err="1"/>
              <a:t>ai</a:t>
            </a:r>
            <a:r>
              <a:rPr lang="en-US" dirty="0"/>
              <a:t> </a:t>
            </a:r>
            <a:r>
              <a:rPr lang="en-US" dirty="0" err="1"/>
              <a:t>fost</a:t>
            </a:r>
            <a:r>
              <a:rPr lang="en-US" dirty="0"/>
              <a:t> cu </a:t>
            </a:r>
            <a:r>
              <a:rPr lang="en-US" dirty="0" err="1"/>
              <a:t>noi</a:t>
            </a:r>
            <a:r>
              <a:rPr lang="en-US" dirty="0"/>
              <a:t> de un an </a:t>
            </a:r>
            <a:r>
              <a:rPr lang="en-US" dirty="0" err="1"/>
              <a:t>acum</a:t>
            </a:r>
            <a:r>
              <a:rPr lang="en-US" dirty="0"/>
              <a:t> ... </a:t>
            </a:r>
            <a:r>
              <a:rPr lang="en-US" dirty="0" err="1"/>
              <a:t>timpul</a:t>
            </a:r>
            <a:r>
              <a:rPr lang="en-US" dirty="0"/>
              <a:t> </a:t>
            </a:r>
            <a:r>
              <a:rPr lang="en-US" dirty="0" err="1"/>
              <a:t>zboară</a:t>
            </a:r>
            <a:r>
              <a:rPr lang="en-US" dirty="0"/>
              <a:t>, nu-</a:t>
            </a:r>
            <a:r>
              <a:rPr lang="en-US" dirty="0" err="1"/>
              <a:t>i</a:t>
            </a:r>
            <a:r>
              <a:rPr lang="en-US" dirty="0"/>
              <a:t> </a:t>
            </a:r>
            <a:r>
              <a:rPr lang="en-US" dirty="0" err="1"/>
              <a:t>așa</a:t>
            </a:r>
            <a:r>
              <a:rPr lang="en-US" dirty="0"/>
              <a:t>?) </a:t>
            </a:r>
            <a:r>
              <a:rPr lang="en-US" dirty="0" err="1"/>
              <a:t>Apoi</a:t>
            </a:r>
            <a:r>
              <a:rPr lang="en-US" dirty="0"/>
              <a:t>, </a:t>
            </a:r>
            <a:r>
              <a:rPr lang="en-US" dirty="0" err="1"/>
              <a:t>continuă</a:t>
            </a:r>
            <a:r>
              <a:rPr lang="en-US" dirty="0"/>
              <a:t> </a:t>
            </a:r>
            <a:r>
              <a:rPr lang="en-US" dirty="0" err="1"/>
              <a:t>să-i</a:t>
            </a:r>
            <a:r>
              <a:rPr lang="en-US" dirty="0"/>
              <a:t> </a:t>
            </a:r>
            <a:r>
              <a:rPr lang="en-US" dirty="0" err="1"/>
              <a:t>dai</a:t>
            </a:r>
            <a:r>
              <a:rPr lang="en-US" dirty="0"/>
              <a:t> </a:t>
            </a:r>
            <a:r>
              <a:rPr lang="en-US" dirty="0" err="1"/>
              <a:t>negativul</a:t>
            </a:r>
            <a:r>
              <a:rPr lang="en-US" dirty="0"/>
              <a:t> feedback (</a:t>
            </a:r>
            <a:r>
              <a:rPr lang="en-US" dirty="0" err="1"/>
              <a:t>idei</a:t>
            </a:r>
            <a:r>
              <a:rPr lang="en-US" dirty="0"/>
              <a:t> </a:t>
            </a:r>
            <a:r>
              <a:rPr lang="en-US" dirty="0" err="1"/>
              <a:t>scrise</a:t>
            </a:r>
            <a:r>
              <a:rPr lang="en-US" dirty="0"/>
              <a:t> </a:t>
            </a:r>
            <a:r>
              <a:rPr lang="en-US" dirty="0" err="1"/>
              <a:t>pe</a:t>
            </a:r>
            <a:r>
              <a:rPr lang="en-US" dirty="0"/>
              <a:t> </a:t>
            </a:r>
            <a:r>
              <a:rPr lang="en-US" dirty="0" err="1"/>
              <a:t>tablă</a:t>
            </a:r>
            <a:r>
              <a:rPr lang="en-US" dirty="0"/>
              <a:t>) cu tact. </a:t>
            </a:r>
            <a:r>
              <a:rPr lang="en-US" dirty="0" err="1"/>
              <a:t>Când</a:t>
            </a:r>
            <a:r>
              <a:rPr lang="en-US" dirty="0"/>
              <a:t> </a:t>
            </a:r>
            <a:r>
              <a:rPr lang="en-US" dirty="0" err="1"/>
              <a:t>ați</a:t>
            </a:r>
            <a:r>
              <a:rPr lang="en-US" dirty="0"/>
              <a:t> </a:t>
            </a:r>
            <a:r>
              <a:rPr lang="en-US" dirty="0" err="1"/>
              <a:t>terminat</a:t>
            </a:r>
            <a:r>
              <a:rPr lang="en-US" dirty="0"/>
              <a:t>, </a:t>
            </a:r>
            <a:r>
              <a:rPr lang="en-US" dirty="0" err="1"/>
              <a:t>mulțumiți-i</a:t>
            </a:r>
            <a:r>
              <a:rPr lang="en-US" dirty="0"/>
              <a:t> </a:t>
            </a:r>
            <a:r>
              <a:rPr lang="en-US" dirty="0" err="1"/>
              <a:t>pentru</a:t>
            </a:r>
            <a:r>
              <a:rPr lang="en-US" dirty="0"/>
              <a:t> </a:t>
            </a:r>
            <a:r>
              <a:rPr lang="en-US" dirty="0" err="1"/>
              <a:t>timpul</a:t>
            </a:r>
            <a:r>
              <a:rPr lang="en-US" dirty="0"/>
              <a:t> </a:t>
            </a:r>
            <a:r>
              <a:rPr lang="en-US" dirty="0" err="1"/>
              <a:t>acordat</a:t>
            </a:r>
            <a:r>
              <a:rPr lang="en-US" dirty="0"/>
              <a:t> </a:t>
            </a:r>
            <a:r>
              <a:rPr lang="en-US" dirty="0" err="1"/>
              <a:t>și</a:t>
            </a:r>
            <a:r>
              <a:rPr lang="en-US" dirty="0"/>
              <a:t> </a:t>
            </a:r>
            <a:r>
              <a:rPr lang="en-US" dirty="0" err="1"/>
              <a:t>închideți</a:t>
            </a:r>
            <a:r>
              <a:rPr lang="en-US" dirty="0"/>
              <a:t> </a:t>
            </a:r>
            <a:r>
              <a:rPr lang="en-US" dirty="0" err="1"/>
              <a:t>întâlnirea</a:t>
            </a:r>
            <a:r>
              <a:rPr lang="en-US" dirty="0"/>
              <a:t>.</a:t>
            </a:r>
          </a:p>
          <a:p>
            <a:pPr marL="342900" indent="-342900">
              <a:buFont typeface="Arial" panose="020B0604020202020204" pitchFamily="34" charset="0"/>
              <a:buChar char="•"/>
            </a:pPr>
            <a:r>
              <a:rPr lang="en-US" dirty="0" err="1"/>
              <a:t>Discutați</a:t>
            </a:r>
            <a:r>
              <a:rPr lang="en-US" dirty="0"/>
              <a:t> cu </a:t>
            </a:r>
            <a:r>
              <a:rPr lang="en-US" dirty="0" err="1"/>
              <a:t>clasa</a:t>
            </a:r>
            <a:r>
              <a:rPr lang="en-US" dirty="0"/>
              <a:t> </a:t>
            </a:r>
            <a:r>
              <a:rPr lang="en-US" dirty="0" err="1"/>
              <a:t>despre</a:t>
            </a:r>
            <a:r>
              <a:rPr lang="en-US" dirty="0"/>
              <a:t> </a:t>
            </a:r>
            <a:r>
              <a:rPr lang="en-US" dirty="0" err="1"/>
              <a:t>modul</a:t>
            </a:r>
            <a:r>
              <a:rPr lang="en-US" dirty="0"/>
              <a:t> </a:t>
            </a:r>
            <a:r>
              <a:rPr lang="en-US" dirty="0" err="1"/>
              <a:t>în</a:t>
            </a:r>
            <a:r>
              <a:rPr lang="en-US" dirty="0"/>
              <a:t> care </a:t>
            </a:r>
            <a:r>
              <a:rPr lang="en-US" dirty="0" err="1"/>
              <a:t>tactul</a:t>
            </a:r>
            <a:r>
              <a:rPr lang="en-US" dirty="0"/>
              <a:t> a </a:t>
            </a:r>
            <a:r>
              <a:rPr lang="en-US" dirty="0" err="1"/>
              <a:t>contribuit</a:t>
            </a:r>
            <a:r>
              <a:rPr lang="en-US" dirty="0"/>
              <a:t> la </a:t>
            </a:r>
            <a:r>
              <a:rPr lang="en-US" dirty="0" err="1"/>
              <a:t>atenuarea</a:t>
            </a:r>
            <a:r>
              <a:rPr lang="en-US" dirty="0"/>
              <a:t> </a:t>
            </a:r>
            <a:r>
              <a:rPr lang="en-US" dirty="0" err="1"/>
              <a:t>criticilor</a:t>
            </a:r>
            <a:r>
              <a:rPr lang="en-US" dirty="0"/>
              <a:t> </a:t>
            </a:r>
            <a:r>
              <a:rPr lang="en-US" dirty="0" err="1"/>
              <a:t>și</a:t>
            </a:r>
            <a:r>
              <a:rPr lang="en-US" dirty="0"/>
              <a:t> la </a:t>
            </a:r>
            <a:r>
              <a:rPr lang="en-US" dirty="0" err="1"/>
              <a:t>promovarea</a:t>
            </a:r>
            <a:r>
              <a:rPr lang="en-US" dirty="0"/>
              <a:t> </a:t>
            </a:r>
            <a:r>
              <a:rPr lang="en-US" dirty="0" err="1"/>
              <a:t>bunăvoinței</a:t>
            </a:r>
            <a:r>
              <a:rPr lang="en-US" dirty="0"/>
              <a:t>.</a:t>
            </a:r>
          </a:p>
          <a:p>
            <a:endParaRPr lang="en-US" dirty="0"/>
          </a:p>
        </p:txBody>
      </p:sp>
    </p:spTree>
    <p:extLst>
      <p:ext uri="{BB962C8B-B14F-4D97-AF65-F5344CB8AC3E}">
        <p14:creationId xmlns:p14="http://schemas.microsoft.com/office/powerpoint/2010/main" val="4266065429"/>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432A30"/>
      </a:dk2>
      <a:lt2>
        <a:srgbClr val="F2F2F0"/>
      </a:lt2>
      <a:accent1>
        <a:srgbClr val="836C9F"/>
      </a:accent1>
      <a:accent2>
        <a:srgbClr val="BDAB56"/>
      </a:accent2>
      <a:accent3>
        <a:srgbClr val="B0565D"/>
      </a:accent3>
      <a:accent4>
        <a:srgbClr val="55B1BC"/>
      </a:accent4>
      <a:accent5>
        <a:srgbClr val="4D925F"/>
      </a:accent5>
      <a:accent6>
        <a:srgbClr val="E08C4A"/>
      </a:accent6>
      <a:hlink>
        <a:srgbClr val="55B1BC"/>
      </a:hlink>
      <a:folHlink>
        <a:srgbClr val="836C9F"/>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9270AA94-2367-4B1E-B579-26147B222BD0}"/>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TM10001105[[fn=Περικοπή]]</Template>
  <TotalTime>222</TotalTime>
  <Words>1594</Words>
  <Application>Microsoft Office PowerPoint</Application>
  <PresentationFormat>Ευρεία οθόνη</PresentationFormat>
  <Paragraphs>101</Paragraphs>
  <Slides>12</Slides>
  <Notes>7</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12</vt:i4>
      </vt:variant>
    </vt:vector>
  </HeadingPairs>
  <TitlesOfParts>
    <vt:vector size="17" baseType="lpstr">
      <vt:lpstr>Arial</vt:lpstr>
      <vt:lpstr>Calibri</vt:lpstr>
      <vt:lpstr>Franklin Gothic Book</vt:lpstr>
      <vt:lpstr>Wingdings</vt:lpstr>
      <vt:lpstr>Crop</vt:lpstr>
      <vt:lpstr>Teacher:  Communication with  Students</vt:lpstr>
      <vt:lpstr>Communication</vt:lpstr>
      <vt:lpstr>Teachers’ Communication skills </vt:lpstr>
      <vt:lpstr>Use of language -- common strategies</vt:lpstr>
      <vt:lpstr>Use of language -- common strategies</vt:lpstr>
      <vt:lpstr>Use of Language - Worksheet 3.1</vt:lpstr>
      <vt:lpstr>Use of Language - Scenario</vt:lpstr>
      <vt:lpstr>Negative feedback - brainstorm</vt:lpstr>
      <vt:lpstr>Negative feedback  Intro before Worksheet 3.2</vt:lpstr>
      <vt:lpstr>Worksheet 3.2 Use of Language Role play</vt:lpstr>
      <vt:lpstr>Worksheet 3.2 Use of Language - Role play</vt:lpstr>
      <vt:lpstr>Worksheet 3.2 Use of Language Role play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Communication with  Students</dc:title>
  <dc:creator>Joanna Rav</dc:creator>
  <cp:lastModifiedBy>Joanna Rav</cp:lastModifiedBy>
  <cp:revision>11</cp:revision>
  <dcterms:created xsi:type="dcterms:W3CDTF">2021-06-03T22:41:59Z</dcterms:created>
  <dcterms:modified xsi:type="dcterms:W3CDTF">2021-06-08T11:31:43Z</dcterms:modified>
</cp:coreProperties>
</file>